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Playfair Display 1 Bold" charset="1" panose="00000000000000000000"/>
      <p:regular r:id="rId20"/>
    </p:embeddedFont>
    <p:embeddedFont>
      <p:font typeface="Open Sans" charset="1" panose="020B0606030504020204"/>
      <p:regular r:id="rId21"/>
    </p:embeddedFont>
    <p:embeddedFont>
      <p:font typeface="Playfair Display 2 Bold Italics" charset="1" panose="00000800000000000000"/>
      <p:regular r:id="rId22"/>
    </p:embeddedFont>
    <p:embeddedFont>
      <p:font typeface="Open Sans Bold" charset="1" panose="020B0806030504020204"/>
      <p:regular r:id="rId23"/>
    </p:embeddedFont>
    <p:embeddedFont>
      <p:font typeface="Open Sans Italics" charset="1" panose="020B0606030504020204"/>
      <p:regular r:id="rId24"/>
    </p:embeddedFont>
    <p:embeddedFont>
      <p:font typeface="Aileron" charset="1" panose="00000500000000000000"/>
      <p:regular r:id="rId25"/>
    </p:embeddedFont>
    <p:embeddedFont>
      <p:font typeface="Aileron Ultra-Bold" charset="1" panose="00000A00000000000000"/>
      <p:regular r:id="rId26"/>
    </p:embeddedFont>
    <p:embeddedFont>
      <p:font typeface="Lora" charset="1" panose="00000500000000000000"/>
      <p:regular r:id="rId27"/>
    </p:embeddedFont>
    <p:embeddedFont>
      <p:font typeface="Lato" charset="1" panose="020F0502020204030203"/>
      <p:regular r:id="rId2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24.png>
</file>

<file path=ppt/media/image25.jpeg>
</file>

<file path=ppt/media/image26.png>
</file>

<file path=ppt/media/image27.png>
</file>

<file path=ppt/media/image28.png>
</file>

<file path=ppt/media/image29.png>
</file>

<file path=ppt/media/image3.jpeg>
</file>

<file path=ppt/media/image30.svg>
</file>

<file path=ppt/media/image31.png>
</file>

<file path=ppt/media/image32.png>
</file>

<file path=ppt/media/image33.svg>
</file>

<file path=ppt/media/image34.png>
</file>

<file path=ppt/media/image35.png>
</file>

<file path=ppt/media/image36.png>
</file>

<file path=ppt/media/image37.svg>
</file>

<file path=ppt/media/image38.png>
</file>

<file path=ppt/media/image39.svg>
</file>

<file path=ppt/media/image4.jpeg>
</file>

<file path=ppt/media/image40.png>
</file>

<file path=ppt/media/image41.svg>
</file>

<file path=ppt/media/image42.png>
</file>

<file path=ppt/media/image43.svg>
</file>

<file path=ppt/media/image44.png>
</file>

<file path=ppt/media/image45.png>
</file>

<file path=ppt/media/image46.png>
</file>

<file path=ppt/media/image47.jpeg>
</file>

<file path=ppt/media/image48.png>
</file>

<file path=ppt/media/image49.svg>
</file>

<file path=ppt/media/image5.jpeg>
</file>

<file path=ppt/media/image50.png>
</file>

<file path=ppt/media/image51.svg>
</file>

<file path=ppt/media/image52.png>
</file>

<file path=ppt/media/image53.svg>
</file>

<file path=ppt/media/image6.jpe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5.png" Type="http://schemas.openxmlformats.org/officeDocument/2006/relationships/image"/><Relationship Id="rId3" Target="../media/image36.png" Type="http://schemas.openxmlformats.org/officeDocument/2006/relationships/image"/><Relationship Id="rId4" Target="../media/image37.svg" Type="http://schemas.openxmlformats.org/officeDocument/2006/relationships/image"/><Relationship Id="rId5" Target="../media/image38.png" Type="http://schemas.openxmlformats.org/officeDocument/2006/relationships/image"/><Relationship Id="rId6" Target="../media/image39.svg" Type="http://schemas.openxmlformats.org/officeDocument/2006/relationships/image"/><Relationship Id="rId7" Target="../media/image40.png" Type="http://schemas.openxmlformats.org/officeDocument/2006/relationships/image"/><Relationship Id="rId8" Target="../media/image41.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44.png" Type="http://schemas.openxmlformats.org/officeDocument/2006/relationships/image"/><Relationship Id="rId11" Target="../media/image45.png" Type="http://schemas.openxmlformats.org/officeDocument/2006/relationships/image"/><Relationship Id="rId12" Target="../media/image46.png" Type="http://schemas.openxmlformats.org/officeDocument/2006/relationships/image"/><Relationship Id="rId2" Target="../media/image42.png" Type="http://schemas.openxmlformats.org/officeDocument/2006/relationships/image"/><Relationship Id="rId3" Target="../media/image43.svg" Type="http://schemas.openxmlformats.org/officeDocument/2006/relationships/image"/><Relationship Id="rId4" Target="../media/image16.png" Type="http://schemas.openxmlformats.org/officeDocument/2006/relationships/image"/><Relationship Id="rId5" Target="../media/image11.png" Type="http://schemas.openxmlformats.org/officeDocument/2006/relationships/image"/><Relationship Id="rId6" Target="../media/image17.png" Type="http://schemas.openxmlformats.org/officeDocument/2006/relationships/image"/><Relationship Id="rId7" Target="../media/image12.png" Type="http://schemas.openxmlformats.org/officeDocument/2006/relationships/image"/><Relationship Id="rId8" Target="../media/image10.png" Type="http://schemas.openxmlformats.org/officeDocument/2006/relationships/image"/><Relationship Id="rId9" Target="../media/image1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51.svg" Type="http://schemas.openxmlformats.org/officeDocument/2006/relationships/image"/><Relationship Id="rId11" Target="../media/image52.png" Type="http://schemas.openxmlformats.org/officeDocument/2006/relationships/image"/><Relationship Id="rId12" Target="../media/image53.svg" Type="http://schemas.openxmlformats.org/officeDocument/2006/relationships/image"/><Relationship Id="rId2" Target="../media/image47.jpeg" Type="http://schemas.openxmlformats.org/officeDocument/2006/relationships/image"/><Relationship Id="rId3" Target="../media/image48.png" Type="http://schemas.openxmlformats.org/officeDocument/2006/relationships/image"/><Relationship Id="rId4" Target="../media/image49.svg" Type="http://schemas.openxmlformats.org/officeDocument/2006/relationships/image"/><Relationship Id="rId5" Target="https://symfony.com/doc/current/index.html" TargetMode="External" Type="http://schemas.openxmlformats.org/officeDocument/2006/relationships/hyperlink"/><Relationship Id="rId6" Target="https://github.com/EpitechMscProPromo2026/T-WEB-600-STG_21" TargetMode="External" Type="http://schemas.openxmlformats.org/officeDocument/2006/relationships/hyperlink"/><Relationship Id="rId7" Target="http://localhost:5050/login?next=/" TargetMode="External" Type="http://schemas.openxmlformats.org/officeDocument/2006/relationships/hyperlink"/><Relationship Id="rId8" Target="http://localhost:8000" TargetMode="External" Type="http://schemas.openxmlformats.org/officeDocument/2006/relationships/hyperlink"/><Relationship Id="rId9" Target="../media/image5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 Id="rId3" Target="../media/image5.jpeg" Type="http://schemas.openxmlformats.org/officeDocument/2006/relationships/image"/><Relationship Id="rId4" Target="../media/image6.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jpeg" Type="http://schemas.openxmlformats.org/officeDocument/2006/relationships/image"/><Relationship Id="rId4"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8.png" Type="http://schemas.openxmlformats.org/officeDocument/2006/relationships/image"/><Relationship Id="rId11" Target="../media/image19.png" Type="http://schemas.openxmlformats.org/officeDocument/2006/relationships/image"/><Relationship Id="rId12" Target="../media/image20.png" Type="http://schemas.openxmlformats.org/officeDocument/2006/relationships/image"/><Relationship Id="rId13" Target="../media/image21.png" Type="http://schemas.openxmlformats.org/officeDocument/2006/relationships/image"/><Relationship Id="rId14" Target="../media/image22.png" Type="http://schemas.openxmlformats.org/officeDocument/2006/relationships/image"/><Relationship Id="rId2" Target="../media/image10.png" Type="http://schemas.openxmlformats.org/officeDocument/2006/relationships/image"/><Relationship Id="rId3" Target="../media/image11.png" Type="http://schemas.openxmlformats.org/officeDocument/2006/relationships/image"/><Relationship Id="rId4" Target="../media/image12.png" Type="http://schemas.openxmlformats.org/officeDocument/2006/relationships/image"/><Relationship Id="rId5" Target="../media/image13.png" Type="http://schemas.openxmlformats.org/officeDocument/2006/relationships/image"/><Relationship Id="rId6" Target="../media/image14.png" Type="http://schemas.openxmlformats.org/officeDocument/2006/relationships/image"/><Relationship Id="rId7" Target="../media/image15.png" Type="http://schemas.openxmlformats.org/officeDocument/2006/relationships/image"/><Relationship Id="rId8" Target="../media/image16.png" Type="http://schemas.openxmlformats.org/officeDocument/2006/relationships/image"/><Relationship Id="rId9" Target="../media/image1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3.jpeg" Type="http://schemas.openxmlformats.org/officeDocument/2006/relationships/image"/><Relationship Id="rId3" Target="../media/image24.png" Type="http://schemas.openxmlformats.org/officeDocument/2006/relationships/image"/><Relationship Id="rId4" Target="../media/image25.jpeg" Type="http://schemas.openxmlformats.org/officeDocument/2006/relationships/image"/><Relationship Id="rId5" Target="../media/image26.png" Type="http://schemas.openxmlformats.org/officeDocument/2006/relationships/image"/><Relationship Id="rId6" Target="../media/image2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9.png" Type="http://schemas.openxmlformats.org/officeDocument/2006/relationships/image"/><Relationship Id="rId3" Target="../media/image30.svg" Type="http://schemas.openxmlformats.org/officeDocument/2006/relationships/image"/><Relationship Id="rId4" Target="../media/image31.png" Type="http://schemas.openxmlformats.org/officeDocument/2006/relationships/image"/><Relationship Id="rId5" Target="../media/image32.png" Type="http://schemas.openxmlformats.org/officeDocument/2006/relationships/image"/><Relationship Id="rId6" Target="../media/image33.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0101235" y="782828"/>
            <a:ext cx="8186765" cy="8721344"/>
            <a:chOff x="0" y="0"/>
            <a:chExt cx="10915686" cy="11628458"/>
          </a:xfrm>
        </p:grpSpPr>
        <p:grpSp>
          <p:nvGrpSpPr>
            <p:cNvPr name="Group 3" id="3"/>
            <p:cNvGrpSpPr/>
            <p:nvPr/>
          </p:nvGrpSpPr>
          <p:grpSpPr>
            <a:xfrm rot="5400000">
              <a:off x="-192472" y="192472"/>
              <a:ext cx="10972800" cy="10587857"/>
              <a:chOff x="0" y="0"/>
              <a:chExt cx="2167467" cy="2091429"/>
            </a:xfrm>
          </p:grpSpPr>
          <p:sp>
            <p:nvSpPr>
              <p:cNvPr name="Freeform 4" id="4"/>
              <p:cNvSpPr/>
              <p:nvPr/>
            </p:nvSpPr>
            <p:spPr>
              <a:xfrm flipH="false" flipV="false" rot="0">
                <a:off x="0" y="0"/>
                <a:ext cx="2167467" cy="2091429"/>
              </a:xfrm>
              <a:custGeom>
                <a:avLst/>
                <a:gdLst/>
                <a:ahLst/>
                <a:cxnLst/>
                <a:rect r="r" b="b" t="t" l="l"/>
                <a:pathLst>
                  <a:path h="2091429" w="2167467">
                    <a:moveTo>
                      <a:pt x="0" y="0"/>
                    </a:moveTo>
                    <a:lnTo>
                      <a:pt x="2167467" y="0"/>
                    </a:lnTo>
                    <a:lnTo>
                      <a:pt x="2167467" y="2091429"/>
                    </a:lnTo>
                    <a:lnTo>
                      <a:pt x="0" y="2091429"/>
                    </a:lnTo>
                    <a:close/>
                  </a:path>
                </a:pathLst>
              </a:custGeom>
              <a:solidFill>
                <a:srgbClr val="E6E6E6"/>
              </a:solidFill>
            </p:spPr>
          </p:sp>
          <p:sp>
            <p:nvSpPr>
              <p:cNvPr name="TextBox 5" id="5"/>
              <p:cNvSpPr txBox="true"/>
              <p:nvPr/>
            </p:nvSpPr>
            <p:spPr>
              <a:xfrm>
                <a:off x="0" y="-38100"/>
                <a:ext cx="2167467" cy="2129529"/>
              </a:xfrm>
              <a:prstGeom prst="rect">
                <a:avLst/>
              </a:prstGeom>
            </p:spPr>
            <p:txBody>
              <a:bodyPr anchor="ctr" rtlCol="false" tIns="50800" lIns="50800" bIns="50800" rIns="50800"/>
              <a:lstStyle/>
              <a:p>
                <a:pPr algn="ctr">
                  <a:lnSpc>
                    <a:spcPts val="2659"/>
                  </a:lnSpc>
                  <a:spcBef>
                    <a:spcPct val="0"/>
                  </a:spcBef>
                </a:pPr>
              </a:p>
            </p:txBody>
          </p:sp>
        </p:grpSp>
        <p:sp>
          <p:nvSpPr>
            <p:cNvPr name="Freeform 6" id="6"/>
            <p:cNvSpPr/>
            <p:nvPr/>
          </p:nvSpPr>
          <p:spPr>
            <a:xfrm flipH="false" flipV="false" rot="0">
              <a:off x="679898" y="655658"/>
              <a:ext cx="10235788" cy="10972800"/>
            </a:xfrm>
            <a:custGeom>
              <a:avLst/>
              <a:gdLst/>
              <a:ahLst/>
              <a:cxnLst/>
              <a:rect r="r" b="b" t="t" l="l"/>
              <a:pathLst>
                <a:path h="10972800" w="10235788">
                  <a:moveTo>
                    <a:pt x="0" y="0"/>
                  </a:moveTo>
                  <a:lnTo>
                    <a:pt x="10235788" y="0"/>
                  </a:lnTo>
                  <a:lnTo>
                    <a:pt x="10235788" y="10972800"/>
                  </a:lnTo>
                  <a:lnTo>
                    <a:pt x="0" y="10972800"/>
                  </a:lnTo>
                  <a:lnTo>
                    <a:pt x="0" y="0"/>
                  </a:lnTo>
                  <a:close/>
                </a:path>
              </a:pathLst>
            </a:custGeom>
            <a:blipFill>
              <a:blip r:embed="rId2"/>
              <a:stretch>
                <a:fillRect l="-30299" t="0" r="-30299" b="0"/>
              </a:stretch>
            </a:blipFill>
          </p:spPr>
        </p:sp>
      </p:grpSp>
      <p:grpSp>
        <p:nvGrpSpPr>
          <p:cNvPr name="Group 7" id="7"/>
          <p:cNvGrpSpPr/>
          <p:nvPr/>
        </p:nvGrpSpPr>
        <p:grpSpPr>
          <a:xfrm rot="5400000">
            <a:off x="-4001090" y="4001090"/>
            <a:ext cx="10287000" cy="2284820"/>
            <a:chOff x="0" y="0"/>
            <a:chExt cx="2709333" cy="601763"/>
          </a:xfrm>
        </p:grpSpPr>
        <p:sp>
          <p:nvSpPr>
            <p:cNvPr name="Freeform 8" id="8"/>
            <p:cNvSpPr/>
            <p:nvPr/>
          </p:nvSpPr>
          <p:spPr>
            <a:xfrm flipH="false" flipV="false" rot="0">
              <a:off x="0" y="0"/>
              <a:ext cx="2709333" cy="601763"/>
            </a:xfrm>
            <a:custGeom>
              <a:avLst/>
              <a:gdLst/>
              <a:ahLst/>
              <a:cxnLst/>
              <a:rect r="r" b="b" t="t" l="l"/>
              <a:pathLst>
                <a:path h="601763" w="2709333">
                  <a:moveTo>
                    <a:pt x="0" y="0"/>
                  </a:moveTo>
                  <a:lnTo>
                    <a:pt x="2709333" y="0"/>
                  </a:lnTo>
                  <a:lnTo>
                    <a:pt x="2709333" y="601763"/>
                  </a:lnTo>
                  <a:lnTo>
                    <a:pt x="0" y="601763"/>
                  </a:lnTo>
                  <a:close/>
                </a:path>
              </a:pathLst>
            </a:custGeom>
            <a:solidFill>
              <a:srgbClr val="E6E6E6"/>
            </a:solidFill>
          </p:spPr>
        </p:sp>
        <p:sp>
          <p:nvSpPr>
            <p:cNvPr name="TextBox 9" id="9"/>
            <p:cNvSpPr txBox="true"/>
            <p:nvPr/>
          </p:nvSpPr>
          <p:spPr>
            <a:xfrm>
              <a:off x="0" y="-38100"/>
              <a:ext cx="2709333" cy="639863"/>
            </a:xfrm>
            <a:prstGeom prst="rect">
              <a:avLst/>
            </a:prstGeom>
          </p:spPr>
          <p:txBody>
            <a:bodyPr anchor="ctr" rtlCol="false" tIns="50800" lIns="50800" bIns="50800" rIns="50800"/>
            <a:lstStyle/>
            <a:p>
              <a:pPr algn="ctr">
                <a:lnSpc>
                  <a:spcPts val="2659"/>
                </a:lnSpc>
                <a:spcBef>
                  <a:spcPct val="0"/>
                </a:spcBef>
              </a:pPr>
            </a:p>
          </p:txBody>
        </p:sp>
      </p:grpSp>
      <p:grpSp>
        <p:nvGrpSpPr>
          <p:cNvPr name="Group 10" id="10"/>
          <p:cNvGrpSpPr/>
          <p:nvPr/>
        </p:nvGrpSpPr>
        <p:grpSpPr>
          <a:xfrm rot="0">
            <a:off x="921680" y="2836229"/>
            <a:ext cx="8910885" cy="4614541"/>
            <a:chOff x="0" y="0"/>
            <a:chExt cx="11881180" cy="6152722"/>
          </a:xfrm>
        </p:grpSpPr>
        <p:sp>
          <p:nvSpPr>
            <p:cNvPr name="TextBox 11" id="11"/>
            <p:cNvSpPr txBox="true"/>
            <p:nvPr/>
          </p:nvSpPr>
          <p:spPr>
            <a:xfrm rot="0">
              <a:off x="0" y="-19050"/>
              <a:ext cx="11881180" cy="4931410"/>
            </a:xfrm>
            <a:prstGeom prst="rect">
              <a:avLst/>
            </a:prstGeom>
          </p:spPr>
          <p:txBody>
            <a:bodyPr anchor="t" rtlCol="false" tIns="0" lIns="0" bIns="0" rIns="0">
              <a:spAutoFit/>
            </a:bodyPr>
            <a:lstStyle/>
            <a:p>
              <a:pPr algn="l">
                <a:lnSpc>
                  <a:spcPts val="14640"/>
                </a:lnSpc>
              </a:pPr>
              <a:r>
                <a:rPr lang="en-US" sz="12000" b="true">
                  <a:solidFill>
                    <a:srgbClr val="000000"/>
                  </a:solidFill>
                  <a:latin typeface="Playfair Display 1 Bold"/>
                  <a:ea typeface="Playfair Display 1 Bold"/>
                  <a:cs typeface="Playfair Display 1 Bold"/>
                  <a:sym typeface="Playfair Display 1 Bold"/>
                </a:rPr>
                <a:t>Shaddow Bazaar</a:t>
              </a:r>
            </a:p>
          </p:txBody>
        </p:sp>
        <p:sp>
          <p:nvSpPr>
            <p:cNvPr name="TextBox 12" id="12"/>
            <p:cNvSpPr txBox="true"/>
            <p:nvPr/>
          </p:nvSpPr>
          <p:spPr>
            <a:xfrm rot="0">
              <a:off x="142693" y="5213092"/>
              <a:ext cx="8766423" cy="515620"/>
            </a:xfrm>
            <a:prstGeom prst="rect">
              <a:avLst/>
            </a:prstGeom>
          </p:spPr>
          <p:txBody>
            <a:bodyPr anchor="t" rtlCol="false" tIns="0" lIns="0" bIns="0" rIns="0">
              <a:spAutoFit/>
            </a:bodyPr>
            <a:lstStyle/>
            <a:p>
              <a:pPr algn="l">
                <a:lnSpc>
                  <a:spcPts val="3359"/>
                </a:lnSpc>
              </a:pPr>
              <a:r>
                <a:rPr lang="en-US" sz="2400" spc="105">
                  <a:solidFill>
                    <a:srgbClr val="000000"/>
                  </a:solidFill>
                  <a:latin typeface="Open Sans"/>
                  <a:ea typeface="Open Sans"/>
                  <a:cs typeface="Open Sans"/>
                  <a:sym typeface="Open Sans"/>
                </a:rPr>
                <a:t>E-COMMERCE</a:t>
              </a:r>
            </a:p>
          </p:txBody>
        </p:sp>
        <p:sp>
          <p:nvSpPr>
            <p:cNvPr name="AutoShape 13" id="13"/>
            <p:cNvSpPr/>
            <p:nvPr/>
          </p:nvSpPr>
          <p:spPr>
            <a:xfrm>
              <a:off x="142693" y="6127322"/>
              <a:ext cx="2390922" cy="0"/>
            </a:xfrm>
            <a:prstGeom prst="line">
              <a:avLst/>
            </a:prstGeom>
            <a:ln cap="flat" w="50800">
              <a:solidFill>
                <a:srgbClr val="5B5B5B"/>
              </a:solidFill>
              <a:prstDash val="solid"/>
              <a:headEnd type="none" len="sm" w="sm"/>
              <a:tailEnd type="none" len="sm" w="sm"/>
            </a:ln>
          </p:spPr>
        </p:sp>
      </p:grpSp>
      <p:sp>
        <p:nvSpPr>
          <p:cNvPr name="Freeform 14" id="14"/>
          <p:cNvSpPr/>
          <p:nvPr/>
        </p:nvSpPr>
        <p:spPr>
          <a:xfrm flipH="false" flipV="false" rot="0">
            <a:off x="15926478" y="38100"/>
            <a:ext cx="2342472" cy="611700"/>
          </a:xfrm>
          <a:custGeom>
            <a:avLst/>
            <a:gdLst/>
            <a:ahLst/>
            <a:cxnLst/>
            <a:rect r="r" b="b" t="t" l="l"/>
            <a:pathLst>
              <a:path h="611700" w="2342472">
                <a:moveTo>
                  <a:pt x="0" y="0"/>
                </a:moveTo>
                <a:lnTo>
                  <a:pt x="2342472" y="0"/>
                </a:lnTo>
                <a:lnTo>
                  <a:pt x="2342472" y="611700"/>
                </a:lnTo>
                <a:lnTo>
                  <a:pt x="0" y="611700"/>
                </a:lnTo>
                <a:lnTo>
                  <a:pt x="0" y="0"/>
                </a:lnTo>
                <a:close/>
              </a:path>
            </a:pathLst>
          </a:custGeom>
          <a:blipFill>
            <a:blip r:embed="rId3"/>
            <a:stretch>
              <a:fillRect l="0" t="0" r="0" b="0"/>
            </a:stretch>
          </a:blipFill>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3613274"/>
            <a:ext cx="10866977" cy="5480891"/>
          </a:xfrm>
          <a:custGeom>
            <a:avLst/>
            <a:gdLst/>
            <a:ahLst/>
            <a:cxnLst/>
            <a:rect r="r" b="b" t="t" l="l"/>
            <a:pathLst>
              <a:path h="5480891" w="10866977">
                <a:moveTo>
                  <a:pt x="0" y="0"/>
                </a:moveTo>
                <a:lnTo>
                  <a:pt x="10866977" y="0"/>
                </a:lnTo>
                <a:lnTo>
                  <a:pt x="10866977" y="5480891"/>
                </a:lnTo>
                <a:lnTo>
                  <a:pt x="0" y="5480891"/>
                </a:lnTo>
                <a:lnTo>
                  <a:pt x="0" y="0"/>
                </a:lnTo>
                <a:close/>
              </a:path>
            </a:pathLst>
          </a:custGeom>
          <a:blipFill>
            <a:blip r:embed="rId2"/>
            <a:stretch>
              <a:fillRect l="0" t="0" r="0" b="0"/>
            </a:stretch>
          </a:blipFill>
        </p:spPr>
      </p:sp>
      <p:grpSp>
        <p:nvGrpSpPr>
          <p:cNvPr name="Group 3" id="3"/>
          <p:cNvGrpSpPr/>
          <p:nvPr/>
        </p:nvGrpSpPr>
        <p:grpSpPr>
          <a:xfrm rot="5400000">
            <a:off x="1252862" y="-1252862"/>
            <a:ext cx="3613274" cy="6118998"/>
            <a:chOff x="0" y="0"/>
            <a:chExt cx="951644" cy="1611588"/>
          </a:xfrm>
        </p:grpSpPr>
        <p:sp>
          <p:nvSpPr>
            <p:cNvPr name="Freeform 4" id="4"/>
            <p:cNvSpPr/>
            <p:nvPr/>
          </p:nvSpPr>
          <p:spPr>
            <a:xfrm flipH="false" flipV="false" rot="0">
              <a:off x="0" y="0"/>
              <a:ext cx="951644" cy="1611588"/>
            </a:xfrm>
            <a:custGeom>
              <a:avLst/>
              <a:gdLst/>
              <a:ahLst/>
              <a:cxnLst/>
              <a:rect r="r" b="b" t="t" l="l"/>
              <a:pathLst>
                <a:path h="1611588" w="951644">
                  <a:moveTo>
                    <a:pt x="0" y="0"/>
                  </a:moveTo>
                  <a:lnTo>
                    <a:pt x="951644" y="0"/>
                  </a:lnTo>
                  <a:lnTo>
                    <a:pt x="951644" y="1611588"/>
                  </a:lnTo>
                  <a:lnTo>
                    <a:pt x="0" y="1611588"/>
                  </a:lnTo>
                  <a:close/>
                </a:path>
              </a:pathLst>
            </a:custGeom>
            <a:solidFill>
              <a:srgbClr val="E6E6E6"/>
            </a:solidFill>
          </p:spPr>
        </p:sp>
        <p:sp>
          <p:nvSpPr>
            <p:cNvPr name="TextBox 5" id="5"/>
            <p:cNvSpPr txBox="true"/>
            <p:nvPr/>
          </p:nvSpPr>
          <p:spPr>
            <a:xfrm>
              <a:off x="0" y="-38100"/>
              <a:ext cx="951644" cy="1649688"/>
            </a:xfrm>
            <a:prstGeom prst="rect">
              <a:avLst/>
            </a:prstGeom>
          </p:spPr>
          <p:txBody>
            <a:bodyPr anchor="ctr" rtlCol="false" tIns="50800" lIns="50800" bIns="50800" rIns="50800"/>
            <a:lstStyle/>
            <a:p>
              <a:pPr algn="ctr">
                <a:lnSpc>
                  <a:spcPts val="2659"/>
                </a:lnSpc>
                <a:spcBef>
                  <a:spcPct val="0"/>
                </a:spcBef>
              </a:pPr>
            </a:p>
          </p:txBody>
        </p:sp>
      </p:grpSp>
      <p:grpSp>
        <p:nvGrpSpPr>
          <p:cNvPr name="Group 6" id="6"/>
          <p:cNvGrpSpPr/>
          <p:nvPr/>
        </p:nvGrpSpPr>
        <p:grpSpPr>
          <a:xfrm rot="5400000">
            <a:off x="10499054" y="3372456"/>
            <a:ext cx="4750720" cy="7069832"/>
            <a:chOff x="0" y="0"/>
            <a:chExt cx="1251218" cy="1862013"/>
          </a:xfrm>
        </p:grpSpPr>
        <p:sp>
          <p:nvSpPr>
            <p:cNvPr name="Freeform 7" id="7"/>
            <p:cNvSpPr/>
            <p:nvPr/>
          </p:nvSpPr>
          <p:spPr>
            <a:xfrm flipH="false" flipV="false" rot="0">
              <a:off x="0" y="0"/>
              <a:ext cx="1251218" cy="1862013"/>
            </a:xfrm>
            <a:custGeom>
              <a:avLst/>
              <a:gdLst/>
              <a:ahLst/>
              <a:cxnLst/>
              <a:rect r="r" b="b" t="t" l="l"/>
              <a:pathLst>
                <a:path h="1862013" w="1251218">
                  <a:moveTo>
                    <a:pt x="0" y="0"/>
                  </a:moveTo>
                  <a:lnTo>
                    <a:pt x="1251218" y="0"/>
                  </a:lnTo>
                  <a:lnTo>
                    <a:pt x="1251218" y="1862013"/>
                  </a:lnTo>
                  <a:lnTo>
                    <a:pt x="0" y="1862013"/>
                  </a:lnTo>
                  <a:close/>
                </a:path>
              </a:pathLst>
            </a:custGeom>
            <a:solidFill>
              <a:srgbClr val="EFEFEF"/>
            </a:solidFill>
          </p:spPr>
        </p:sp>
        <p:sp>
          <p:nvSpPr>
            <p:cNvPr name="TextBox 8" id="8"/>
            <p:cNvSpPr txBox="true"/>
            <p:nvPr/>
          </p:nvSpPr>
          <p:spPr>
            <a:xfrm>
              <a:off x="0" y="-38100"/>
              <a:ext cx="1251218" cy="1900113"/>
            </a:xfrm>
            <a:prstGeom prst="rect">
              <a:avLst/>
            </a:prstGeom>
          </p:spPr>
          <p:txBody>
            <a:bodyPr anchor="ctr" rtlCol="false" tIns="50800" lIns="50800" bIns="50800" rIns="50800"/>
            <a:lstStyle/>
            <a:p>
              <a:pPr algn="ctr">
                <a:lnSpc>
                  <a:spcPts val="2659"/>
                </a:lnSpc>
                <a:spcBef>
                  <a:spcPct val="0"/>
                </a:spcBef>
              </a:pPr>
            </a:p>
          </p:txBody>
        </p:sp>
      </p:grpSp>
      <p:sp>
        <p:nvSpPr>
          <p:cNvPr name="AutoShape 9" id="9"/>
          <p:cNvSpPr/>
          <p:nvPr/>
        </p:nvSpPr>
        <p:spPr>
          <a:xfrm>
            <a:off x="3863719" y="2821686"/>
            <a:ext cx="1793191" cy="0"/>
          </a:xfrm>
          <a:prstGeom prst="line">
            <a:avLst/>
          </a:prstGeom>
          <a:ln cap="flat" w="38100">
            <a:solidFill>
              <a:srgbClr val="5B5B5B"/>
            </a:solidFill>
            <a:prstDash val="solid"/>
            <a:headEnd type="none" len="sm" w="sm"/>
            <a:tailEnd type="none" len="sm" w="sm"/>
          </a:ln>
        </p:spPr>
      </p:sp>
      <p:sp>
        <p:nvSpPr>
          <p:cNvPr name="TextBox 10" id="10"/>
          <p:cNvSpPr txBox="true"/>
          <p:nvPr/>
        </p:nvSpPr>
        <p:spPr>
          <a:xfrm rot="0">
            <a:off x="6616630" y="942975"/>
            <a:ext cx="11036195" cy="1878711"/>
          </a:xfrm>
          <a:prstGeom prst="rect">
            <a:avLst/>
          </a:prstGeom>
        </p:spPr>
        <p:txBody>
          <a:bodyPr anchor="t" rtlCol="false" tIns="0" lIns="0" bIns="0" rIns="0">
            <a:spAutoFit/>
          </a:bodyPr>
          <a:lstStyle/>
          <a:p>
            <a:pPr algn="just">
              <a:lnSpc>
                <a:spcPts val="3042"/>
              </a:lnSpc>
            </a:pPr>
            <a:r>
              <a:rPr lang="en-US" sz="1800" spc="36">
                <a:solidFill>
                  <a:srgbClr val="000000"/>
                </a:solidFill>
                <a:latin typeface="Lora"/>
                <a:ea typeface="Lora"/>
                <a:cs typeface="Lora"/>
                <a:sym typeface="Lora"/>
              </a:rPr>
              <a:t>Shaddow Bazaar's front-end exudes a modern and minimalist aesthetic, aiming for a seamless user experience. The brand identity embodies sophistication and innovation, resonating with tech-savvy shoppers. The color scheme harmonizes shades of blue, yellow, and orange, evoking trust, warmth, and vitality. These colors were chosen to instill confidence in users while infusing energy and vibrancy into their shopping journey.</a:t>
            </a:r>
          </a:p>
        </p:txBody>
      </p:sp>
      <p:grpSp>
        <p:nvGrpSpPr>
          <p:cNvPr name="Group 11" id="11"/>
          <p:cNvGrpSpPr/>
          <p:nvPr/>
        </p:nvGrpSpPr>
        <p:grpSpPr>
          <a:xfrm rot="0">
            <a:off x="443903" y="1288923"/>
            <a:ext cx="5213007" cy="1272540"/>
            <a:chOff x="0" y="0"/>
            <a:chExt cx="6950677" cy="1696720"/>
          </a:xfrm>
        </p:grpSpPr>
        <p:sp>
          <p:nvSpPr>
            <p:cNvPr name="TextBox 12" id="12"/>
            <p:cNvSpPr txBox="true"/>
            <p:nvPr/>
          </p:nvSpPr>
          <p:spPr>
            <a:xfrm rot="0">
              <a:off x="439522" y="287867"/>
              <a:ext cx="6511155" cy="1408853"/>
            </a:xfrm>
            <a:prstGeom prst="rect">
              <a:avLst/>
            </a:prstGeom>
          </p:spPr>
          <p:txBody>
            <a:bodyPr anchor="t" rtlCol="false" tIns="0" lIns="0" bIns="0" rIns="0">
              <a:spAutoFit/>
            </a:bodyPr>
            <a:lstStyle/>
            <a:p>
              <a:pPr algn="r">
                <a:lnSpc>
                  <a:spcPts val="8959"/>
                </a:lnSpc>
              </a:pPr>
              <a:r>
                <a:rPr lang="en-US" sz="6399" b="true">
                  <a:solidFill>
                    <a:srgbClr val="000000"/>
                  </a:solidFill>
                  <a:latin typeface="Playfair Display 1 Bold"/>
                  <a:ea typeface="Playfair Display 1 Bold"/>
                  <a:cs typeface="Playfair Display 1 Bold"/>
                  <a:sym typeface="Playfair Display 1 Bold"/>
                </a:rPr>
                <a:t>Design</a:t>
              </a:r>
            </a:p>
          </p:txBody>
        </p:sp>
        <p:sp>
          <p:nvSpPr>
            <p:cNvPr name="TextBox 13" id="13"/>
            <p:cNvSpPr txBox="true"/>
            <p:nvPr/>
          </p:nvSpPr>
          <p:spPr>
            <a:xfrm rot="0">
              <a:off x="0" y="-47625"/>
              <a:ext cx="6950677" cy="449792"/>
            </a:xfrm>
            <a:prstGeom prst="rect">
              <a:avLst/>
            </a:prstGeom>
          </p:spPr>
          <p:txBody>
            <a:bodyPr anchor="t" rtlCol="false" tIns="0" lIns="0" bIns="0" rIns="0">
              <a:spAutoFit/>
            </a:bodyPr>
            <a:lstStyle/>
            <a:p>
              <a:pPr algn="r">
                <a:lnSpc>
                  <a:spcPts val="2800"/>
                </a:lnSpc>
              </a:pPr>
              <a:r>
                <a:rPr lang="en-US" sz="2000" spc="88">
                  <a:solidFill>
                    <a:srgbClr val="000000"/>
                  </a:solidFill>
                  <a:latin typeface="Open Sans"/>
                  <a:ea typeface="Open Sans"/>
                  <a:cs typeface="Open Sans"/>
                  <a:sym typeface="Open Sans"/>
                </a:rPr>
                <a:t>FRONT-END OVERVIEW</a:t>
              </a:r>
            </a:p>
          </p:txBody>
        </p:sp>
      </p:grpSp>
      <p:grpSp>
        <p:nvGrpSpPr>
          <p:cNvPr name="Group 14" id="14"/>
          <p:cNvGrpSpPr/>
          <p:nvPr/>
        </p:nvGrpSpPr>
        <p:grpSpPr>
          <a:xfrm rot="0">
            <a:off x="9796495" y="5594346"/>
            <a:ext cx="6155839" cy="4969201"/>
            <a:chOff x="0" y="0"/>
            <a:chExt cx="8207785" cy="6625602"/>
          </a:xfrm>
        </p:grpSpPr>
        <p:sp>
          <p:nvSpPr>
            <p:cNvPr name="TextBox 15" id="15"/>
            <p:cNvSpPr txBox="true"/>
            <p:nvPr/>
          </p:nvSpPr>
          <p:spPr>
            <a:xfrm rot="0">
              <a:off x="260665" y="976769"/>
              <a:ext cx="7686456" cy="5648833"/>
            </a:xfrm>
            <a:prstGeom prst="rect">
              <a:avLst/>
            </a:prstGeom>
          </p:spPr>
          <p:txBody>
            <a:bodyPr anchor="t" rtlCol="false" tIns="0" lIns="0" bIns="0" rIns="0">
              <a:spAutoFit/>
            </a:bodyPr>
            <a:lstStyle/>
            <a:p>
              <a:pPr algn="ctr">
                <a:lnSpc>
                  <a:spcPts val="3132"/>
                </a:lnSpc>
              </a:pPr>
              <a:r>
                <a:rPr lang="en-US" sz="1800" spc="48">
                  <a:solidFill>
                    <a:srgbClr val="000000"/>
                  </a:solidFill>
                  <a:latin typeface="Open Sans"/>
                  <a:ea typeface="Open Sans"/>
                  <a:cs typeface="Open Sans"/>
                  <a:sym typeface="Open Sans"/>
                </a:rPr>
                <a:t>Our design philosophy revolves around clarity and elegance, ensuring effortless navigation and engagement. With a focus on user-centricity, we aim to deliver a visually captivating interface that enhances the shopping journey while reflecting the brand's identity and values.</a:t>
              </a:r>
            </a:p>
            <a:p>
              <a:pPr algn="ctr">
                <a:lnSpc>
                  <a:spcPts val="3132"/>
                </a:lnSpc>
              </a:pPr>
            </a:p>
            <a:p>
              <a:pPr algn="ctr">
                <a:lnSpc>
                  <a:spcPts val="3132"/>
                </a:lnSpc>
              </a:pPr>
            </a:p>
            <a:p>
              <a:pPr algn="ctr">
                <a:lnSpc>
                  <a:spcPts val="3132"/>
                </a:lnSpc>
              </a:pPr>
            </a:p>
            <a:p>
              <a:pPr algn="ctr">
                <a:lnSpc>
                  <a:spcPts val="3132"/>
                </a:lnSpc>
              </a:pPr>
            </a:p>
            <a:p>
              <a:pPr algn="ctr">
                <a:lnSpc>
                  <a:spcPts val="3132"/>
                </a:lnSpc>
              </a:pPr>
            </a:p>
          </p:txBody>
        </p:sp>
        <p:sp>
          <p:nvSpPr>
            <p:cNvPr name="TextBox 16" id="16"/>
            <p:cNvSpPr txBox="true"/>
            <p:nvPr/>
          </p:nvSpPr>
          <p:spPr>
            <a:xfrm rot="0">
              <a:off x="0" y="-47625"/>
              <a:ext cx="8207785" cy="525145"/>
            </a:xfrm>
            <a:prstGeom prst="rect">
              <a:avLst/>
            </a:prstGeom>
          </p:spPr>
          <p:txBody>
            <a:bodyPr anchor="t" rtlCol="false" tIns="0" lIns="0" bIns="0" rIns="0">
              <a:spAutoFit/>
            </a:bodyPr>
            <a:lstStyle/>
            <a:p>
              <a:pPr algn="ctr">
                <a:lnSpc>
                  <a:spcPts val="3359"/>
                </a:lnSpc>
              </a:pPr>
              <a:r>
                <a:rPr lang="en-US" sz="2400" b="true">
                  <a:solidFill>
                    <a:srgbClr val="000000"/>
                  </a:solidFill>
                  <a:latin typeface="Playfair Display 1 Bold"/>
                  <a:ea typeface="Playfair Display 1 Bold"/>
                  <a:cs typeface="Playfair Display 1 Bold"/>
                  <a:sym typeface="Playfair Display 1 Bold"/>
                </a:rPr>
                <a:t>Crafting User-Centric Elegance</a:t>
              </a: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402756" y="1206977"/>
            <a:ext cx="10287000" cy="7873047"/>
            <a:chOff x="0" y="0"/>
            <a:chExt cx="2709333" cy="2073560"/>
          </a:xfrm>
        </p:grpSpPr>
        <p:sp>
          <p:nvSpPr>
            <p:cNvPr name="Freeform 3" id="3"/>
            <p:cNvSpPr/>
            <p:nvPr/>
          </p:nvSpPr>
          <p:spPr>
            <a:xfrm flipH="false" flipV="false" rot="0">
              <a:off x="0" y="0"/>
              <a:ext cx="2709333" cy="2073560"/>
            </a:xfrm>
            <a:custGeom>
              <a:avLst/>
              <a:gdLst/>
              <a:ahLst/>
              <a:cxnLst/>
              <a:rect r="r" b="b" t="t" l="l"/>
              <a:pathLst>
                <a:path h="2073560" w="2709333">
                  <a:moveTo>
                    <a:pt x="0" y="0"/>
                  </a:moveTo>
                  <a:lnTo>
                    <a:pt x="2709333" y="0"/>
                  </a:lnTo>
                  <a:lnTo>
                    <a:pt x="2709333" y="2073560"/>
                  </a:lnTo>
                  <a:lnTo>
                    <a:pt x="0" y="2073560"/>
                  </a:lnTo>
                  <a:close/>
                </a:path>
              </a:pathLst>
            </a:custGeom>
            <a:solidFill>
              <a:srgbClr val="E6E6E6"/>
            </a:solidFill>
          </p:spPr>
        </p:sp>
        <p:sp>
          <p:nvSpPr>
            <p:cNvPr name="TextBox 4" id="4"/>
            <p:cNvSpPr txBox="true"/>
            <p:nvPr/>
          </p:nvSpPr>
          <p:spPr>
            <a:xfrm>
              <a:off x="0" y="-38100"/>
              <a:ext cx="2709333" cy="2111660"/>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0" y="903318"/>
            <a:ext cx="7092284" cy="8480363"/>
          </a:xfrm>
          <a:custGeom>
            <a:avLst/>
            <a:gdLst/>
            <a:ahLst/>
            <a:cxnLst/>
            <a:rect r="r" b="b" t="t" l="l"/>
            <a:pathLst>
              <a:path h="8480363" w="7092284">
                <a:moveTo>
                  <a:pt x="0" y="0"/>
                </a:moveTo>
                <a:lnTo>
                  <a:pt x="7092284" y="0"/>
                </a:lnTo>
                <a:lnTo>
                  <a:pt x="7092284" y="8480364"/>
                </a:lnTo>
                <a:lnTo>
                  <a:pt x="0" y="8480364"/>
                </a:lnTo>
                <a:lnTo>
                  <a:pt x="0" y="0"/>
                </a:lnTo>
                <a:close/>
              </a:path>
            </a:pathLst>
          </a:custGeom>
          <a:blipFill>
            <a:blip r:embed="rId2"/>
            <a:stretch>
              <a:fillRect l="0" t="-4572" r="0" b="-4572"/>
            </a:stretch>
          </a:blipFill>
        </p:spPr>
      </p:sp>
      <p:grpSp>
        <p:nvGrpSpPr>
          <p:cNvPr name="Group 6" id="6"/>
          <p:cNvGrpSpPr/>
          <p:nvPr/>
        </p:nvGrpSpPr>
        <p:grpSpPr>
          <a:xfrm rot="0">
            <a:off x="10846465" y="2034427"/>
            <a:ext cx="7129647" cy="1551813"/>
            <a:chOff x="0" y="0"/>
            <a:chExt cx="9506196" cy="2069084"/>
          </a:xfrm>
        </p:grpSpPr>
        <p:sp>
          <p:nvSpPr>
            <p:cNvPr name="TextBox 7" id="7"/>
            <p:cNvSpPr txBox="true"/>
            <p:nvPr/>
          </p:nvSpPr>
          <p:spPr>
            <a:xfrm rot="0">
              <a:off x="0" y="287867"/>
              <a:ext cx="9506196" cy="1408853"/>
            </a:xfrm>
            <a:prstGeom prst="rect">
              <a:avLst/>
            </a:prstGeom>
          </p:spPr>
          <p:txBody>
            <a:bodyPr anchor="t" rtlCol="false" tIns="0" lIns="0" bIns="0" rIns="0">
              <a:spAutoFit/>
            </a:bodyPr>
            <a:lstStyle/>
            <a:p>
              <a:pPr algn="just">
                <a:lnSpc>
                  <a:spcPts val="8959"/>
                </a:lnSpc>
              </a:pPr>
              <a:r>
                <a:rPr lang="en-US" sz="6399" b="true">
                  <a:solidFill>
                    <a:srgbClr val="000000"/>
                  </a:solidFill>
                  <a:latin typeface="Playfair Display 1 Bold"/>
                  <a:ea typeface="Playfair Display 1 Bold"/>
                  <a:cs typeface="Playfair Display 1 Bold"/>
                  <a:sym typeface="Playfair Display 1 Bold"/>
                </a:rPr>
                <a:t>Color Palette</a:t>
              </a:r>
            </a:p>
          </p:txBody>
        </p:sp>
        <p:sp>
          <p:nvSpPr>
            <p:cNvPr name="TextBox 8" id="8"/>
            <p:cNvSpPr txBox="true"/>
            <p:nvPr/>
          </p:nvSpPr>
          <p:spPr>
            <a:xfrm rot="0">
              <a:off x="0" y="-47625"/>
              <a:ext cx="9506196" cy="449792"/>
            </a:xfrm>
            <a:prstGeom prst="rect">
              <a:avLst/>
            </a:prstGeom>
          </p:spPr>
          <p:txBody>
            <a:bodyPr anchor="t" rtlCol="false" tIns="0" lIns="0" bIns="0" rIns="0">
              <a:spAutoFit/>
            </a:bodyPr>
            <a:lstStyle/>
            <a:p>
              <a:pPr algn="just">
                <a:lnSpc>
                  <a:spcPts val="2800"/>
                </a:lnSpc>
              </a:pPr>
              <a:r>
                <a:rPr lang="en-US" sz="2000" spc="88">
                  <a:solidFill>
                    <a:srgbClr val="000000"/>
                  </a:solidFill>
                  <a:latin typeface="Open Sans"/>
                  <a:ea typeface="Open Sans"/>
                  <a:cs typeface="Open Sans"/>
                  <a:sym typeface="Open Sans"/>
                </a:rPr>
                <a:t>FRONT-END OVERVIEW</a:t>
              </a:r>
            </a:p>
          </p:txBody>
        </p:sp>
        <p:sp>
          <p:nvSpPr>
            <p:cNvPr name="AutoShape 9" id="9"/>
            <p:cNvSpPr/>
            <p:nvPr/>
          </p:nvSpPr>
          <p:spPr>
            <a:xfrm>
              <a:off x="0" y="2043684"/>
              <a:ext cx="2390922" cy="0"/>
            </a:xfrm>
            <a:prstGeom prst="line">
              <a:avLst/>
            </a:prstGeom>
            <a:ln cap="flat" w="50800">
              <a:solidFill>
                <a:srgbClr val="5B5B5B"/>
              </a:solidFill>
              <a:prstDash val="solid"/>
              <a:headEnd type="none" len="sm" w="sm"/>
              <a:tailEnd type="none" len="sm" w="sm"/>
            </a:ln>
          </p:spPr>
        </p:sp>
      </p:grpSp>
      <p:sp>
        <p:nvSpPr>
          <p:cNvPr name="Freeform 10" id="10"/>
          <p:cNvSpPr/>
          <p:nvPr/>
        </p:nvSpPr>
        <p:spPr>
          <a:xfrm flipH="false" flipV="false" rot="0">
            <a:off x="1031982" y="1148977"/>
            <a:ext cx="2647148" cy="1954951"/>
          </a:xfrm>
          <a:custGeom>
            <a:avLst/>
            <a:gdLst/>
            <a:ahLst/>
            <a:cxnLst/>
            <a:rect r="r" b="b" t="t" l="l"/>
            <a:pathLst>
              <a:path h="1954951" w="2647148">
                <a:moveTo>
                  <a:pt x="0" y="0"/>
                </a:moveTo>
                <a:lnTo>
                  <a:pt x="2647148" y="0"/>
                </a:lnTo>
                <a:lnTo>
                  <a:pt x="2647148" y="1954951"/>
                </a:lnTo>
                <a:lnTo>
                  <a:pt x="0" y="1954951"/>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0">
            <a:off x="1228281" y="3885761"/>
            <a:ext cx="2254550" cy="2141621"/>
          </a:xfrm>
          <a:custGeom>
            <a:avLst/>
            <a:gdLst/>
            <a:ahLst/>
            <a:cxnLst/>
            <a:rect r="r" b="b" t="t" l="l"/>
            <a:pathLst>
              <a:path h="2141621" w="2254550">
                <a:moveTo>
                  <a:pt x="0" y="0"/>
                </a:moveTo>
                <a:lnTo>
                  <a:pt x="2254550" y="0"/>
                </a:lnTo>
                <a:lnTo>
                  <a:pt x="2254550" y="2141621"/>
                </a:lnTo>
                <a:lnTo>
                  <a:pt x="0" y="2141621"/>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false" rot="0">
            <a:off x="218873" y="6809216"/>
            <a:ext cx="3836259" cy="2574466"/>
          </a:xfrm>
          <a:custGeom>
            <a:avLst/>
            <a:gdLst/>
            <a:ahLst/>
            <a:cxnLst/>
            <a:rect r="r" b="b" t="t" l="l"/>
            <a:pathLst>
              <a:path h="2574466" w="3836259">
                <a:moveTo>
                  <a:pt x="0" y="0"/>
                </a:moveTo>
                <a:lnTo>
                  <a:pt x="3836259" y="0"/>
                </a:lnTo>
                <a:lnTo>
                  <a:pt x="3836259" y="2574466"/>
                </a:lnTo>
                <a:lnTo>
                  <a:pt x="0" y="2574466"/>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3" id="13"/>
          <p:cNvSpPr txBox="true"/>
          <p:nvPr/>
        </p:nvSpPr>
        <p:spPr>
          <a:xfrm rot="0">
            <a:off x="10846465" y="3934826"/>
            <a:ext cx="6412835" cy="4648581"/>
          </a:xfrm>
          <a:prstGeom prst="rect">
            <a:avLst/>
          </a:prstGeom>
        </p:spPr>
        <p:txBody>
          <a:bodyPr anchor="t" rtlCol="false" tIns="0" lIns="0" bIns="0" rIns="0">
            <a:spAutoFit/>
          </a:bodyPr>
          <a:lstStyle/>
          <a:p>
            <a:pPr algn="just">
              <a:lnSpc>
                <a:spcPts val="3132"/>
              </a:lnSpc>
            </a:pPr>
            <a:r>
              <a:rPr lang="en-US" sz="1800" spc="48">
                <a:solidFill>
                  <a:srgbClr val="000000"/>
                </a:solidFill>
                <a:latin typeface="Open Sans"/>
                <a:ea typeface="Open Sans"/>
                <a:cs typeface="Open Sans"/>
                <a:sym typeface="Open Sans"/>
              </a:rPr>
              <a:t>The chosen color palette aligns with the e-commerce site's objectives by creating a visually appealing and emotionally engaging environment. </a:t>
            </a:r>
          </a:p>
          <a:p>
            <a:pPr algn="just">
              <a:lnSpc>
                <a:spcPts val="3132"/>
              </a:lnSpc>
            </a:pPr>
            <a:r>
              <a:rPr lang="en-US" sz="1800" spc="48">
                <a:solidFill>
                  <a:srgbClr val="000000"/>
                </a:solidFill>
                <a:latin typeface="Open Sans"/>
                <a:ea typeface="Open Sans"/>
                <a:cs typeface="Open Sans"/>
                <a:sym typeface="Open Sans"/>
              </a:rPr>
              <a:t>Blue symbolizes trust, essential for building credibility in online transactions. </a:t>
            </a:r>
          </a:p>
          <a:p>
            <a:pPr algn="just">
              <a:lnSpc>
                <a:spcPts val="3132"/>
              </a:lnSpc>
            </a:pPr>
            <a:r>
              <a:rPr lang="en-US" sz="1800" spc="48">
                <a:solidFill>
                  <a:srgbClr val="000000"/>
                </a:solidFill>
                <a:latin typeface="Open Sans"/>
                <a:ea typeface="Open Sans"/>
                <a:cs typeface="Open Sans"/>
                <a:sym typeface="Open Sans"/>
              </a:rPr>
              <a:t>Yellow adds warmth and friendliness, fostering a welcoming atmosphere for users. </a:t>
            </a:r>
          </a:p>
          <a:p>
            <a:pPr algn="just">
              <a:lnSpc>
                <a:spcPts val="3132"/>
              </a:lnSpc>
            </a:pPr>
            <a:r>
              <a:rPr lang="en-US" sz="1800" spc="48">
                <a:solidFill>
                  <a:srgbClr val="000000"/>
                </a:solidFill>
                <a:latin typeface="Open Sans"/>
                <a:ea typeface="Open Sans"/>
                <a:cs typeface="Open Sans"/>
                <a:sym typeface="Open Sans"/>
              </a:rPr>
              <a:t>Orange injects energy and excitement, encouraging users to explore products with enthusiasm. </a:t>
            </a:r>
          </a:p>
          <a:p>
            <a:pPr algn="just">
              <a:lnSpc>
                <a:spcPts val="3132"/>
              </a:lnSpc>
            </a:pPr>
            <a:r>
              <a:rPr lang="en-US" sz="1800" spc="48">
                <a:solidFill>
                  <a:srgbClr val="000000"/>
                </a:solidFill>
                <a:latin typeface="Open Sans"/>
                <a:ea typeface="Open Sans"/>
                <a:cs typeface="Open Sans"/>
                <a:sym typeface="Open Sans"/>
              </a:rPr>
              <a:t>Together, these colors evoke a sense of reliability, positivity, and vibrancy, enhancing the overall user experience and fostering trust in the brand.</a:t>
            </a:r>
          </a:p>
        </p:txBody>
      </p:sp>
      <p:grpSp>
        <p:nvGrpSpPr>
          <p:cNvPr name="Group 14" id="14"/>
          <p:cNvGrpSpPr/>
          <p:nvPr/>
        </p:nvGrpSpPr>
        <p:grpSpPr>
          <a:xfrm rot="0">
            <a:off x="4487051" y="1267494"/>
            <a:ext cx="5005951" cy="2006832"/>
            <a:chOff x="0" y="0"/>
            <a:chExt cx="1951481" cy="782327"/>
          </a:xfrm>
        </p:grpSpPr>
        <p:sp>
          <p:nvSpPr>
            <p:cNvPr name="Freeform 15" id="15"/>
            <p:cNvSpPr/>
            <p:nvPr/>
          </p:nvSpPr>
          <p:spPr>
            <a:xfrm flipH="false" flipV="false" rot="0">
              <a:off x="0" y="0"/>
              <a:ext cx="1951481" cy="782327"/>
            </a:xfrm>
            <a:custGeom>
              <a:avLst/>
              <a:gdLst/>
              <a:ahLst/>
              <a:cxnLst/>
              <a:rect r="r" b="b" t="t" l="l"/>
              <a:pathLst>
                <a:path h="782327" w="1951481">
                  <a:moveTo>
                    <a:pt x="0" y="0"/>
                  </a:moveTo>
                  <a:lnTo>
                    <a:pt x="1951481" y="0"/>
                  </a:lnTo>
                  <a:lnTo>
                    <a:pt x="1951481" y="782327"/>
                  </a:lnTo>
                  <a:lnTo>
                    <a:pt x="0" y="782327"/>
                  </a:lnTo>
                  <a:close/>
                </a:path>
              </a:pathLst>
            </a:custGeom>
            <a:solidFill>
              <a:srgbClr val="FFFFFF"/>
            </a:solidFill>
            <a:ln cap="sq">
              <a:noFill/>
              <a:prstDash val="solid"/>
              <a:miter/>
            </a:ln>
          </p:spPr>
        </p:sp>
        <p:sp>
          <p:nvSpPr>
            <p:cNvPr name="TextBox 16" id="16"/>
            <p:cNvSpPr txBox="true"/>
            <p:nvPr/>
          </p:nvSpPr>
          <p:spPr>
            <a:xfrm>
              <a:off x="0" y="-38100"/>
              <a:ext cx="1951481" cy="820427"/>
            </a:xfrm>
            <a:prstGeom prst="rect">
              <a:avLst/>
            </a:prstGeom>
          </p:spPr>
          <p:txBody>
            <a:bodyPr anchor="ctr" rtlCol="false" tIns="50800" lIns="50800" bIns="50800" rIns="50800"/>
            <a:lstStyle/>
            <a:p>
              <a:pPr algn="ctr">
                <a:lnSpc>
                  <a:spcPts val="2659"/>
                </a:lnSpc>
                <a:spcBef>
                  <a:spcPct val="0"/>
                </a:spcBef>
              </a:pPr>
            </a:p>
          </p:txBody>
        </p:sp>
      </p:grpSp>
      <p:grpSp>
        <p:nvGrpSpPr>
          <p:cNvPr name="Group 17" id="17"/>
          <p:cNvGrpSpPr/>
          <p:nvPr/>
        </p:nvGrpSpPr>
        <p:grpSpPr>
          <a:xfrm rot="0">
            <a:off x="4747419" y="1564328"/>
            <a:ext cx="5492029" cy="1364523"/>
            <a:chOff x="0" y="0"/>
            <a:chExt cx="7322705" cy="1819364"/>
          </a:xfrm>
        </p:grpSpPr>
        <p:sp>
          <p:nvSpPr>
            <p:cNvPr name="TextBox 18" id="18"/>
            <p:cNvSpPr txBox="true"/>
            <p:nvPr/>
          </p:nvSpPr>
          <p:spPr>
            <a:xfrm rot="0">
              <a:off x="0" y="1432649"/>
              <a:ext cx="7322705" cy="386715"/>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bg-blue-500 — RGB(12, 22, 61) alias Blue</a:t>
              </a:r>
            </a:p>
          </p:txBody>
        </p:sp>
        <p:sp>
          <p:nvSpPr>
            <p:cNvPr name="TextBox 19" id="19"/>
            <p:cNvSpPr txBox="true"/>
            <p:nvPr/>
          </p:nvSpPr>
          <p:spPr>
            <a:xfrm rot="0">
              <a:off x="0" y="-123825"/>
              <a:ext cx="7322705" cy="1374690"/>
            </a:xfrm>
            <a:prstGeom prst="rect">
              <a:avLst/>
            </a:prstGeom>
          </p:spPr>
          <p:txBody>
            <a:bodyPr anchor="t" rtlCol="false" tIns="0" lIns="0" bIns="0" rIns="0">
              <a:spAutoFit/>
            </a:bodyPr>
            <a:lstStyle/>
            <a:p>
              <a:pPr algn="l">
                <a:lnSpc>
                  <a:spcPts val="8665"/>
                </a:lnSpc>
              </a:pPr>
              <a:r>
                <a:rPr lang="en-US" sz="6189" b="true">
                  <a:solidFill>
                    <a:srgbClr val="000000"/>
                  </a:solidFill>
                  <a:latin typeface="Playfair Display 1 Bold"/>
                  <a:ea typeface="Playfair Display 1 Bold"/>
                  <a:cs typeface="Playfair Display 1 Bold"/>
                  <a:sym typeface="Playfair Display 1 Bold"/>
                </a:rPr>
                <a:t>ShadowBlue</a:t>
              </a:r>
            </a:p>
          </p:txBody>
        </p:sp>
      </p:grpSp>
      <p:grpSp>
        <p:nvGrpSpPr>
          <p:cNvPr name="Group 20" id="20"/>
          <p:cNvGrpSpPr/>
          <p:nvPr/>
        </p:nvGrpSpPr>
        <p:grpSpPr>
          <a:xfrm rot="0">
            <a:off x="4487051" y="4139068"/>
            <a:ext cx="5005951" cy="2006832"/>
            <a:chOff x="0" y="0"/>
            <a:chExt cx="1951481" cy="782327"/>
          </a:xfrm>
        </p:grpSpPr>
        <p:sp>
          <p:nvSpPr>
            <p:cNvPr name="Freeform 21" id="21"/>
            <p:cNvSpPr/>
            <p:nvPr/>
          </p:nvSpPr>
          <p:spPr>
            <a:xfrm flipH="false" flipV="false" rot="0">
              <a:off x="0" y="0"/>
              <a:ext cx="1951481" cy="782327"/>
            </a:xfrm>
            <a:custGeom>
              <a:avLst/>
              <a:gdLst/>
              <a:ahLst/>
              <a:cxnLst/>
              <a:rect r="r" b="b" t="t" l="l"/>
              <a:pathLst>
                <a:path h="782327" w="1951481">
                  <a:moveTo>
                    <a:pt x="0" y="0"/>
                  </a:moveTo>
                  <a:lnTo>
                    <a:pt x="1951481" y="0"/>
                  </a:lnTo>
                  <a:lnTo>
                    <a:pt x="1951481" y="782327"/>
                  </a:lnTo>
                  <a:lnTo>
                    <a:pt x="0" y="782327"/>
                  </a:lnTo>
                  <a:close/>
                </a:path>
              </a:pathLst>
            </a:custGeom>
            <a:solidFill>
              <a:srgbClr val="FFFFFF"/>
            </a:solidFill>
            <a:ln cap="sq">
              <a:noFill/>
              <a:prstDash val="solid"/>
              <a:miter/>
            </a:ln>
          </p:spPr>
        </p:sp>
        <p:sp>
          <p:nvSpPr>
            <p:cNvPr name="TextBox 22" id="22"/>
            <p:cNvSpPr txBox="true"/>
            <p:nvPr/>
          </p:nvSpPr>
          <p:spPr>
            <a:xfrm>
              <a:off x="0" y="-38100"/>
              <a:ext cx="1951481" cy="820427"/>
            </a:xfrm>
            <a:prstGeom prst="rect">
              <a:avLst/>
            </a:prstGeom>
          </p:spPr>
          <p:txBody>
            <a:bodyPr anchor="ctr" rtlCol="false" tIns="50800" lIns="50800" bIns="50800" rIns="50800"/>
            <a:lstStyle/>
            <a:p>
              <a:pPr algn="ctr">
                <a:lnSpc>
                  <a:spcPts val="2659"/>
                </a:lnSpc>
                <a:spcBef>
                  <a:spcPct val="0"/>
                </a:spcBef>
              </a:pPr>
            </a:p>
          </p:txBody>
        </p:sp>
      </p:grpSp>
      <p:grpSp>
        <p:nvGrpSpPr>
          <p:cNvPr name="Group 23" id="23"/>
          <p:cNvGrpSpPr/>
          <p:nvPr/>
        </p:nvGrpSpPr>
        <p:grpSpPr>
          <a:xfrm rot="0">
            <a:off x="4747419" y="4435902"/>
            <a:ext cx="5492029" cy="1364523"/>
            <a:chOff x="0" y="0"/>
            <a:chExt cx="7322705" cy="1819364"/>
          </a:xfrm>
        </p:grpSpPr>
        <p:sp>
          <p:nvSpPr>
            <p:cNvPr name="TextBox 24" id="24"/>
            <p:cNvSpPr txBox="true"/>
            <p:nvPr/>
          </p:nvSpPr>
          <p:spPr>
            <a:xfrm rot="0">
              <a:off x="0" y="1432649"/>
              <a:ext cx="7322705" cy="386715"/>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bg-yellow-400 — RGB(244, 197, 0) alias Amber</a:t>
              </a:r>
            </a:p>
          </p:txBody>
        </p:sp>
        <p:sp>
          <p:nvSpPr>
            <p:cNvPr name="TextBox 25" id="25"/>
            <p:cNvSpPr txBox="true"/>
            <p:nvPr/>
          </p:nvSpPr>
          <p:spPr>
            <a:xfrm rot="0">
              <a:off x="0" y="-123825"/>
              <a:ext cx="7322705" cy="1374690"/>
            </a:xfrm>
            <a:prstGeom prst="rect">
              <a:avLst/>
            </a:prstGeom>
          </p:spPr>
          <p:txBody>
            <a:bodyPr anchor="t" rtlCol="false" tIns="0" lIns="0" bIns="0" rIns="0">
              <a:spAutoFit/>
            </a:bodyPr>
            <a:lstStyle/>
            <a:p>
              <a:pPr algn="l">
                <a:lnSpc>
                  <a:spcPts val="8665"/>
                </a:lnSpc>
              </a:pPr>
              <a:r>
                <a:rPr lang="en-US" sz="6189" b="true">
                  <a:solidFill>
                    <a:srgbClr val="000000"/>
                  </a:solidFill>
                  <a:latin typeface="Playfair Display 1 Bold"/>
                  <a:ea typeface="Playfair Display 1 Bold"/>
                  <a:cs typeface="Playfair Display 1 Bold"/>
                  <a:sym typeface="Playfair Display 1 Bold"/>
                </a:rPr>
                <a:t>ShadowYellow</a:t>
              </a:r>
            </a:p>
          </p:txBody>
        </p:sp>
      </p:grpSp>
      <p:grpSp>
        <p:nvGrpSpPr>
          <p:cNvPr name="Group 26" id="26"/>
          <p:cNvGrpSpPr/>
          <p:nvPr/>
        </p:nvGrpSpPr>
        <p:grpSpPr>
          <a:xfrm rot="0">
            <a:off x="4487051" y="7012674"/>
            <a:ext cx="5005951" cy="2006832"/>
            <a:chOff x="0" y="0"/>
            <a:chExt cx="1951481" cy="782327"/>
          </a:xfrm>
        </p:grpSpPr>
        <p:sp>
          <p:nvSpPr>
            <p:cNvPr name="Freeform 27" id="27"/>
            <p:cNvSpPr/>
            <p:nvPr/>
          </p:nvSpPr>
          <p:spPr>
            <a:xfrm flipH="false" flipV="false" rot="0">
              <a:off x="0" y="0"/>
              <a:ext cx="1951481" cy="782327"/>
            </a:xfrm>
            <a:custGeom>
              <a:avLst/>
              <a:gdLst/>
              <a:ahLst/>
              <a:cxnLst/>
              <a:rect r="r" b="b" t="t" l="l"/>
              <a:pathLst>
                <a:path h="782327" w="1951481">
                  <a:moveTo>
                    <a:pt x="0" y="0"/>
                  </a:moveTo>
                  <a:lnTo>
                    <a:pt x="1951481" y="0"/>
                  </a:lnTo>
                  <a:lnTo>
                    <a:pt x="1951481" y="782327"/>
                  </a:lnTo>
                  <a:lnTo>
                    <a:pt x="0" y="782327"/>
                  </a:lnTo>
                  <a:close/>
                </a:path>
              </a:pathLst>
            </a:custGeom>
            <a:solidFill>
              <a:srgbClr val="FFFFFF"/>
            </a:solidFill>
            <a:ln cap="sq">
              <a:noFill/>
              <a:prstDash val="solid"/>
              <a:miter/>
            </a:ln>
          </p:spPr>
        </p:sp>
        <p:sp>
          <p:nvSpPr>
            <p:cNvPr name="TextBox 28" id="28"/>
            <p:cNvSpPr txBox="true"/>
            <p:nvPr/>
          </p:nvSpPr>
          <p:spPr>
            <a:xfrm>
              <a:off x="0" y="-38100"/>
              <a:ext cx="1951481" cy="820427"/>
            </a:xfrm>
            <a:prstGeom prst="rect">
              <a:avLst/>
            </a:prstGeom>
          </p:spPr>
          <p:txBody>
            <a:bodyPr anchor="ctr" rtlCol="false" tIns="50800" lIns="50800" bIns="50800" rIns="50800"/>
            <a:lstStyle/>
            <a:p>
              <a:pPr algn="ctr">
                <a:lnSpc>
                  <a:spcPts val="2659"/>
                </a:lnSpc>
                <a:spcBef>
                  <a:spcPct val="0"/>
                </a:spcBef>
              </a:pPr>
            </a:p>
          </p:txBody>
        </p:sp>
      </p:grpSp>
      <p:grpSp>
        <p:nvGrpSpPr>
          <p:cNvPr name="Group 29" id="29"/>
          <p:cNvGrpSpPr/>
          <p:nvPr/>
        </p:nvGrpSpPr>
        <p:grpSpPr>
          <a:xfrm rot="0">
            <a:off x="4747419" y="7309508"/>
            <a:ext cx="5667127" cy="1364523"/>
            <a:chOff x="0" y="0"/>
            <a:chExt cx="7556169" cy="1819364"/>
          </a:xfrm>
        </p:grpSpPr>
        <p:sp>
          <p:nvSpPr>
            <p:cNvPr name="TextBox 30" id="30"/>
            <p:cNvSpPr txBox="true"/>
            <p:nvPr/>
          </p:nvSpPr>
          <p:spPr>
            <a:xfrm rot="0">
              <a:off x="0" y="1432649"/>
              <a:ext cx="7556169" cy="386715"/>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bg-orange-400 — RGB(226, 107, 0) alias Orange</a:t>
              </a:r>
            </a:p>
          </p:txBody>
        </p:sp>
        <p:sp>
          <p:nvSpPr>
            <p:cNvPr name="TextBox 31" id="31"/>
            <p:cNvSpPr txBox="true"/>
            <p:nvPr/>
          </p:nvSpPr>
          <p:spPr>
            <a:xfrm rot="0">
              <a:off x="0" y="-123825"/>
              <a:ext cx="7556169" cy="1374690"/>
            </a:xfrm>
            <a:prstGeom prst="rect">
              <a:avLst/>
            </a:prstGeom>
          </p:spPr>
          <p:txBody>
            <a:bodyPr anchor="t" rtlCol="false" tIns="0" lIns="0" bIns="0" rIns="0">
              <a:spAutoFit/>
            </a:bodyPr>
            <a:lstStyle/>
            <a:p>
              <a:pPr algn="l">
                <a:lnSpc>
                  <a:spcPts val="8665"/>
                </a:lnSpc>
              </a:pPr>
              <a:r>
                <a:rPr lang="en-US" sz="6189" b="true">
                  <a:solidFill>
                    <a:srgbClr val="000000"/>
                  </a:solidFill>
                  <a:latin typeface="Playfair Display 1 Bold"/>
                  <a:ea typeface="Playfair Display 1 Bold"/>
                  <a:cs typeface="Playfair Display 1 Bold"/>
                  <a:sym typeface="Playfair Display 1 Bold"/>
                </a:rPr>
                <a:t>ShadowOrange</a:t>
              </a:r>
            </a:p>
          </p:txBody>
        </p:sp>
      </p:gr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5400000">
            <a:off x="6989041" y="-2040659"/>
            <a:ext cx="4309918" cy="18288000"/>
            <a:chOff x="0" y="0"/>
            <a:chExt cx="1135122" cy="4816593"/>
          </a:xfrm>
        </p:grpSpPr>
        <p:sp>
          <p:nvSpPr>
            <p:cNvPr name="Freeform 3" id="3"/>
            <p:cNvSpPr/>
            <p:nvPr/>
          </p:nvSpPr>
          <p:spPr>
            <a:xfrm flipH="false" flipV="false" rot="0">
              <a:off x="0" y="0"/>
              <a:ext cx="1135122" cy="4816592"/>
            </a:xfrm>
            <a:custGeom>
              <a:avLst/>
              <a:gdLst/>
              <a:ahLst/>
              <a:cxnLst/>
              <a:rect r="r" b="b" t="t" l="l"/>
              <a:pathLst>
                <a:path h="4816592" w="1135122">
                  <a:moveTo>
                    <a:pt x="0" y="0"/>
                  </a:moveTo>
                  <a:lnTo>
                    <a:pt x="1135122" y="0"/>
                  </a:lnTo>
                  <a:lnTo>
                    <a:pt x="1135122" y="4816592"/>
                  </a:lnTo>
                  <a:lnTo>
                    <a:pt x="0" y="4816592"/>
                  </a:lnTo>
                  <a:close/>
                </a:path>
              </a:pathLst>
            </a:custGeom>
            <a:solidFill>
              <a:srgbClr val="E6E6E6"/>
            </a:solidFill>
          </p:spPr>
        </p:sp>
        <p:sp>
          <p:nvSpPr>
            <p:cNvPr name="TextBox 4" id="4"/>
            <p:cNvSpPr txBox="true"/>
            <p:nvPr/>
          </p:nvSpPr>
          <p:spPr>
            <a:xfrm>
              <a:off x="0" y="-38100"/>
              <a:ext cx="1135122" cy="485469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4950104" y="2450546"/>
            <a:ext cx="12049232" cy="1497711"/>
          </a:xfrm>
          <a:prstGeom prst="rect">
            <a:avLst/>
          </a:prstGeom>
        </p:spPr>
        <p:txBody>
          <a:bodyPr anchor="t" rtlCol="false" tIns="0" lIns="0" bIns="0" rIns="0">
            <a:spAutoFit/>
          </a:bodyPr>
          <a:lstStyle/>
          <a:p>
            <a:pPr algn="just">
              <a:lnSpc>
                <a:spcPts val="3042"/>
              </a:lnSpc>
            </a:pPr>
            <a:r>
              <a:rPr lang="en-US" sz="1800" spc="36">
                <a:solidFill>
                  <a:srgbClr val="000000"/>
                </a:solidFill>
                <a:latin typeface="Lora"/>
                <a:ea typeface="Lora"/>
                <a:cs typeface="Lora"/>
                <a:sym typeface="Lora"/>
              </a:rPr>
              <a:t>Implementing Stripe integration posed multifaceted challenges, from grasping its intricacies to configuring Nginx/Apache with separate Docker images. Crafting a functional Nginx configuration demanded meticulous attention, ensuring seamless communication between services. Additionally, adhering to Epitech directives added an extra layer of complexity, requiring precise alignment with academic guidelines.</a:t>
            </a:r>
          </a:p>
        </p:txBody>
      </p:sp>
      <p:sp>
        <p:nvSpPr>
          <p:cNvPr name="TextBox 6" id="6"/>
          <p:cNvSpPr txBox="true"/>
          <p:nvPr/>
        </p:nvSpPr>
        <p:spPr>
          <a:xfrm rot="0">
            <a:off x="4950104" y="1229658"/>
            <a:ext cx="7220007" cy="1085215"/>
          </a:xfrm>
          <a:prstGeom prst="rect">
            <a:avLst/>
          </a:prstGeom>
        </p:spPr>
        <p:txBody>
          <a:bodyPr anchor="t" rtlCol="false" tIns="0" lIns="0" bIns="0" rIns="0">
            <a:spAutoFit/>
          </a:bodyPr>
          <a:lstStyle/>
          <a:p>
            <a:pPr algn="just">
              <a:lnSpc>
                <a:spcPts val="8959"/>
              </a:lnSpc>
            </a:pPr>
            <a:r>
              <a:rPr lang="en-US" sz="6399" b="true">
                <a:solidFill>
                  <a:srgbClr val="000000"/>
                </a:solidFill>
                <a:latin typeface="Playfair Display 1 Bold"/>
                <a:ea typeface="Playfair Display 1 Bold"/>
                <a:cs typeface="Playfair Display 1 Bold"/>
                <a:sym typeface="Playfair Display 1 Bold"/>
              </a:rPr>
              <a:t> Project Challenges</a:t>
            </a:r>
          </a:p>
        </p:txBody>
      </p:sp>
      <p:sp>
        <p:nvSpPr>
          <p:cNvPr name="AutoShape 7" id="7"/>
          <p:cNvSpPr/>
          <p:nvPr/>
        </p:nvSpPr>
        <p:spPr>
          <a:xfrm>
            <a:off x="-98612" y="1900562"/>
            <a:ext cx="4538496" cy="0"/>
          </a:xfrm>
          <a:prstGeom prst="line">
            <a:avLst/>
          </a:prstGeom>
          <a:ln cap="flat" w="38100">
            <a:solidFill>
              <a:srgbClr val="5B5B5B"/>
            </a:solidFill>
            <a:prstDash val="solid"/>
            <a:headEnd type="none" len="sm" w="sm"/>
            <a:tailEnd type="none" len="sm" w="sm"/>
          </a:ln>
        </p:spPr>
      </p:sp>
      <p:grpSp>
        <p:nvGrpSpPr>
          <p:cNvPr name="Group 8" id="8"/>
          <p:cNvGrpSpPr/>
          <p:nvPr/>
        </p:nvGrpSpPr>
        <p:grpSpPr>
          <a:xfrm rot="0">
            <a:off x="1028700" y="4550680"/>
            <a:ext cx="5005951" cy="3867248"/>
            <a:chOff x="0" y="0"/>
            <a:chExt cx="1951481" cy="1507578"/>
          </a:xfrm>
        </p:grpSpPr>
        <p:sp>
          <p:nvSpPr>
            <p:cNvPr name="Freeform 9" id="9"/>
            <p:cNvSpPr/>
            <p:nvPr/>
          </p:nvSpPr>
          <p:spPr>
            <a:xfrm flipH="false" flipV="false" rot="0">
              <a:off x="0" y="0"/>
              <a:ext cx="1951481" cy="1507578"/>
            </a:xfrm>
            <a:custGeom>
              <a:avLst/>
              <a:gdLst/>
              <a:ahLst/>
              <a:cxnLst/>
              <a:rect r="r" b="b" t="t" l="l"/>
              <a:pathLst>
                <a:path h="1507578" w="1951481">
                  <a:moveTo>
                    <a:pt x="0" y="0"/>
                  </a:moveTo>
                  <a:lnTo>
                    <a:pt x="1951481" y="0"/>
                  </a:lnTo>
                  <a:lnTo>
                    <a:pt x="1951481" y="1507578"/>
                  </a:lnTo>
                  <a:lnTo>
                    <a:pt x="0" y="1507578"/>
                  </a:lnTo>
                  <a:close/>
                </a:path>
              </a:pathLst>
            </a:custGeom>
            <a:solidFill>
              <a:srgbClr val="FFFFFF"/>
            </a:solidFill>
            <a:ln cap="sq">
              <a:noFill/>
              <a:prstDash val="solid"/>
              <a:miter/>
            </a:ln>
          </p:spPr>
        </p:sp>
        <p:sp>
          <p:nvSpPr>
            <p:cNvPr name="TextBox 10" id="10"/>
            <p:cNvSpPr txBox="true"/>
            <p:nvPr/>
          </p:nvSpPr>
          <p:spPr>
            <a:xfrm>
              <a:off x="0" y="-38100"/>
              <a:ext cx="1951481" cy="1545678"/>
            </a:xfrm>
            <a:prstGeom prst="rect">
              <a:avLst/>
            </a:prstGeom>
          </p:spPr>
          <p:txBody>
            <a:bodyPr anchor="ctr" rtlCol="false" tIns="50800" lIns="50800" bIns="50800" rIns="50800"/>
            <a:lstStyle/>
            <a:p>
              <a:pPr algn="ctr">
                <a:lnSpc>
                  <a:spcPts val="2659"/>
                </a:lnSpc>
                <a:spcBef>
                  <a:spcPct val="0"/>
                </a:spcBef>
              </a:pPr>
            </a:p>
          </p:txBody>
        </p:sp>
      </p:grpSp>
      <p:sp>
        <p:nvSpPr>
          <p:cNvPr name="TextBox 11" id="11"/>
          <p:cNvSpPr txBox="true"/>
          <p:nvPr/>
        </p:nvSpPr>
        <p:spPr>
          <a:xfrm rot="0">
            <a:off x="1289068" y="5563171"/>
            <a:ext cx="4485215" cy="1868805"/>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Overcoming the CORS policy hurdle between React and Symfony posed initial integration challenges, requiring strategic configuration to enable seamless communication between front-end and back-end components.</a:t>
            </a:r>
          </a:p>
        </p:txBody>
      </p:sp>
      <p:sp>
        <p:nvSpPr>
          <p:cNvPr name="TextBox 12" id="12"/>
          <p:cNvSpPr txBox="true"/>
          <p:nvPr/>
        </p:nvSpPr>
        <p:spPr>
          <a:xfrm rot="0">
            <a:off x="1289068" y="5024056"/>
            <a:ext cx="4485215" cy="405765"/>
          </a:xfrm>
          <a:prstGeom prst="rect">
            <a:avLst/>
          </a:prstGeom>
        </p:spPr>
        <p:txBody>
          <a:bodyPr anchor="t" rtlCol="false" tIns="0" lIns="0" bIns="0" rIns="0">
            <a:spAutoFit/>
          </a:bodyPr>
          <a:lstStyle/>
          <a:p>
            <a:pPr algn="l">
              <a:lnSpc>
                <a:spcPts val="3359"/>
              </a:lnSpc>
            </a:pPr>
            <a:r>
              <a:rPr lang="en-US" sz="2400" b="true">
                <a:solidFill>
                  <a:srgbClr val="000000"/>
                </a:solidFill>
                <a:latin typeface="Playfair Display 1 Bold"/>
                <a:ea typeface="Playfair Display 1 Bold"/>
                <a:cs typeface="Playfair Display 1 Bold"/>
                <a:sym typeface="Playfair Display 1 Bold"/>
              </a:rPr>
              <a:t>CORS Policy</a:t>
            </a:r>
          </a:p>
        </p:txBody>
      </p:sp>
      <p:grpSp>
        <p:nvGrpSpPr>
          <p:cNvPr name="Group 13" id="13"/>
          <p:cNvGrpSpPr/>
          <p:nvPr/>
        </p:nvGrpSpPr>
        <p:grpSpPr>
          <a:xfrm rot="0">
            <a:off x="6599405" y="4550680"/>
            <a:ext cx="5005951" cy="3867248"/>
            <a:chOff x="0" y="0"/>
            <a:chExt cx="1951481" cy="1507578"/>
          </a:xfrm>
        </p:grpSpPr>
        <p:sp>
          <p:nvSpPr>
            <p:cNvPr name="Freeform 14" id="14"/>
            <p:cNvSpPr/>
            <p:nvPr/>
          </p:nvSpPr>
          <p:spPr>
            <a:xfrm flipH="false" flipV="false" rot="0">
              <a:off x="0" y="0"/>
              <a:ext cx="1951481" cy="1507578"/>
            </a:xfrm>
            <a:custGeom>
              <a:avLst/>
              <a:gdLst/>
              <a:ahLst/>
              <a:cxnLst/>
              <a:rect r="r" b="b" t="t" l="l"/>
              <a:pathLst>
                <a:path h="1507578" w="1951481">
                  <a:moveTo>
                    <a:pt x="0" y="0"/>
                  </a:moveTo>
                  <a:lnTo>
                    <a:pt x="1951481" y="0"/>
                  </a:lnTo>
                  <a:lnTo>
                    <a:pt x="1951481" y="1507578"/>
                  </a:lnTo>
                  <a:lnTo>
                    <a:pt x="0" y="1507578"/>
                  </a:lnTo>
                  <a:close/>
                </a:path>
              </a:pathLst>
            </a:custGeom>
            <a:solidFill>
              <a:srgbClr val="FFFFFF"/>
            </a:solidFill>
            <a:ln cap="sq">
              <a:noFill/>
              <a:prstDash val="solid"/>
              <a:miter/>
            </a:ln>
          </p:spPr>
        </p:sp>
        <p:sp>
          <p:nvSpPr>
            <p:cNvPr name="TextBox 15" id="15"/>
            <p:cNvSpPr txBox="true"/>
            <p:nvPr/>
          </p:nvSpPr>
          <p:spPr>
            <a:xfrm>
              <a:off x="0" y="-38100"/>
              <a:ext cx="1951481" cy="1545678"/>
            </a:xfrm>
            <a:prstGeom prst="rect">
              <a:avLst/>
            </a:prstGeom>
          </p:spPr>
          <p:txBody>
            <a:bodyPr anchor="ctr" rtlCol="false" tIns="50800" lIns="50800" bIns="50800" rIns="50800"/>
            <a:lstStyle/>
            <a:p>
              <a:pPr algn="ctr">
                <a:lnSpc>
                  <a:spcPts val="2659"/>
                </a:lnSpc>
                <a:spcBef>
                  <a:spcPct val="0"/>
                </a:spcBef>
              </a:pPr>
            </a:p>
          </p:txBody>
        </p:sp>
      </p:grpSp>
      <p:sp>
        <p:nvSpPr>
          <p:cNvPr name="TextBox 16" id="16"/>
          <p:cNvSpPr txBox="true"/>
          <p:nvPr/>
        </p:nvSpPr>
        <p:spPr>
          <a:xfrm rot="0">
            <a:off x="6859773" y="5563171"/>
            <a:ext cx="4485215" cy="1868805"/>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Navigating the intricacies of Symfony framework presented a learning curve, demanding meticulous troubleshooting and debugging to ensure smooth development progress.</a:t>
            </a:r>
          </a:p>
          <a:p>
            <a:pPr algn="l">
              <a:lnSpc>
                <a:spcPts val="2520"/>
              </a:lnSpc>
            </a:pPr>
          </a:p>
        </p:txBody>
      </p:sp>
      <p:sp>
        <p:nvSpPr>
          <p:cNvPr name="TextBox 17" id="17"/>
          <p:cNvSpPr txBox="true"/>
          <p:nvPr/>
        </p:nvSpPr>
        <p:spPr>
          <a:xfrm rot="0">
            <a:off x="6859773" y="5024056"/>
            <a:ext cx="4485215" cy="405765"/>
          </a:xfrm>
          <a:prstGeom prst="rect">
            <a:avLst/>
          </a:prstGeom>
        </p:spPr>
        <p:txBody>
          <a:bodyPr anchor="t" rtlCol="false" tIns="0" lIns="0" bIns="0" rIns="0">
            <a:spAutoFit/>
          </a:bodyPr>
          <a:lstStyle/>
          <a:p>
            <a:pPr algn="l">
              <a:lnSpc>
                <a:spcPts val="3359"/>
              </a:lnSpc>
            </a:pPr>
            <a:r>
              <a:rPr lang="en-US" sz="2400" b="true">
                <a:solidFill>
                  <a:srgbClr val="000000"/>
                </a:solidFill>
                <a:latin typeface="Playfair Display 1 Bold"/>
                <a:ea typeface="Playfair Display 1 Bold"/>
                <a:cs typeface="Playfair Display 1 Bold"/>
                <a:sym typeface="Playfair Display 1 Bold"/>
              </a:rPr>
              <a:t>Symfony Complexity</a:t>
            </a:r>
          </a:p>
        </p:txBody>
      </p:sp>
      <p:grpSp>
        <p:nvGrpSpPr>
          <p:cNvPr name="Group 18" id="18"/>
          <p:cNvGrpSpPr/>
          <p:nvPr/>
        </p:nvGrpSpPr>
        <p:grpSpPr>
          <a:xfrm rot="0">
            <a:off x="12170111" y="4550680"/>
            <a:ext cx="5005951" cy="3867248"/>
            <a:chOff x="0" y="0"/>
            <a:chExt cx="1951481" cy="1507578"/>
          </a:xfrm>
        </p:grpSpPr>
        <p:sp>
          <p:nvSpPr>
            <p:cNvPr name="Freeform 19" id="19"/>
            <p:cNvSpPr/>
            <p:nvPr/>
          </p:nvSpPr>
          <p:spPr>
            <a:xfrm flipH="false" flipV="false" rot="0">
              <a:off x="0" y="0"/>
              <a:ext cx="1951481" cy="1507578"/>
            </a:xfrm>
            <a:custGeom>
              <a:avLst/>
              <a:gdLst/>
              <a:ahLst/>
              <a:cxnLst/>
              <a:rect r="r" b="b" t="t" l="l"/>
              <a:pathLst>
                <a:path h="1507578" w="1951481">
                  <a:moveTo>
                    <a:pt x="0" y="0"/>
                  </a:moveTo>
                  <a:lnTo>
                    <a:pt x="1951481" y="0"/>
                  </a:lnTo>
                  <a:lnTo>
                    <a:pt x="1951481" y="1507578"/>
                  </a:lnTo>
                  <a:lnTo>
                    <a:pt x="0" y="1507578"/>
                  </a:lnTo>
                  <a:close/>
                </a:path>
              </a:pathLst>
            </a:custGeom>
            <a:solidFill>
              <a:srgbClr val="FFFFFF"/>
            </a:solidFill>
            <a:ln cap="sq">
              <a:noFill/>
              <a:prstDash val="solid"/>
              <a:miter/>
            </a:ln>
          </p:spPr>
        </p:sp>
        <p:sp>
          <p:nvSpPr>
            <p:cNvPr name="TextBox 20" id="20"/>
            <p:cNvSpPr txBox="true"/>
            <p:nvPr/>
          </p:nvSpPr>
          <p:spPr>
            <a:xfrm>
              <a:off x="0" y="-38100"/>
              <a:ext cx="1951481" cy="1545678"/>
            </a:xfrm>
            <a:prstGeom prst="rect">
              <a:avLst/>
            </a:prstGeom>
          </p:spPr>
          <p:txBody>
            <a:bodyPr anchor="ctr" rtlCol="false" tIns="50800" lIns="50800" bIns="50800" rIns="50800"/>
            <a:lstStyle/>
            <a:p>
              <a:pPr algn="ctr">
                <a:lnSpc>
                  <a:spcPts val="2659"/>
                </a:lnSpc>
                <a:spcBef>
                  <a:spcPct val="0"/>
                </a:spcBef>
              </a:pPr>
            </a:p>
          </p:txBody>
        </p:sp>
      </p:grpSp>
      <p:sp>
        <p:nvSpPr>
          <p:cNvPr name="TextBox 21" id="21"/>
          <p:cNvSpPr txBox="true"/>
          <p:nvPr/>
        </p:nvSpPr>
        <p:spPr>
          <a:xfrm rot="0">
            <a:off x="12430479" y="5563171"/>
            <a:ext cx="4485215" cy="1868805"/>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Addressing the documentation gap in linking React with Symfony proved challenging, necessitating extensive research and experimentation to bridge the knowledge divide and implement effective solutions.</a:t>
            </a:r>
          </a:p>
        </p:txBody>
      </p:sp>
      <p:sp>
        <p:nvSpPr>
          <p:cNvPr name="TextBox 22" id="22"/>
          <p:cNvSpPr txBox="true"/>
          <p:nvPr/>
        </p:nvSpPr>
        <p:spPr>
          <a:xfrm rot="0">
            <a:off x="12430479" y="5024056"/>
            <a:ext cx="4485215" cy="405765"/>
          </a:xfrm>
          <a:prstGeom prst="rect">
            <a:avLst/>
          </a:prstGeom>
        </p:spPr>
        <p:txBody>
          <a:bodyPr anchor="t" rtlCol="false" tIns="0" lIns="0" bIns="0" rIns="0">
            <a:spAutoFit/>
          </a:bodyPr>
          <a:lstStyle/>
          <a:p>
            <a:pPr algn="l">
              <a:lnSpc>
                <a:spcPts val="3359"/>
              </a:lnSpc>
            </a:pPr>
            <a:r>
              <a:rPr lang="en-US" sz="2400" b="true">
                <a:solidFill>
                  <a:srgbClr val="000000"/>
                </a:solidFill>
                <a:latin typeface="Playfair Display 1 Bold"/>
                <a:ea typeface="Playfair Display 1 Bold"/>
                <a:cs typeface="Playfair Display 1 Bold"/>
                <a:sym typeface="Playfair Display 1 Bold"/>
              </a:rPr>
              <a:t>Documentation Gap</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9929049" y="4312249"/>
            <a:ext cx="1793191" cy="0"/>
          </a:xfrm>
          <a:prstGeom prst="line">
            <a:avLst/>
          </a:prstGeom>
          <a:ln cap="flat" w="38100">
            <a:solidFill>
              <a:srgbClr val="5B5B5B"/>
            </a:solidFill>
            <a:prstDash val="solid"/>
            <a:headEnd type="none" len="sm" w="sm"/>
            <a:tailEnd type="none" len="sm" w="sm"/>
          </a:ln>
        </p:spPr>
      </p:sp>
      <p:grpSp>
        <p:nvGrpSpPr>
          <p:cNvPr name="Group 3" id="3"/>
          <p:cNvGrpSpPr/>
          <p:nvPr/>
        </p:nvGrpSpPr>
        <p:grpSpPr>
          <a:xfrm rot="0">
            <a:off x="637077" y="583338"/>
            <a:ext cx="8777358" cy="9047225"/>
            <a:chOff x="0" y="0"/>
            <a:chExt cx="11703144" cy="12062967"/>
          </a:xfrm>
        </p:grpSpPr>
        <p:grpSp>
          <p:nvGrpSpPr>
            <p:cNvPr name="Group 4" id="4"/>
            <p:cNvGrpSpPr/>
            <p:nvPr/>
          </p:nvGrpSpPr>
          <p:grpSpPr>
            <a:xfrm rot="0">
              <a:off x="0" y="9386213"/>
              <a:ext cx="5985253" cy="2676754"/>
              <a:chOff x="0" y="0"/>
              <a:chExt cx="1182272" cy="528742"/>
            </a:xfrm>
          </p:grpSpPr>
          <p:sp>
            <p:nvSpPr>
              <p:cNvPr name="Freeform 5" id="5"/>
              <p:cNvSpPr/>
              <p:nvPr/>
            </p:nvSpPr>
            <p:spPr>
              <a:xfrm flipH="false" flipV="false" rot="0">
                <a:off x="0" y="0"/>
                <a:ext cx="1182272" cy="528742"/>
              </a:xfrm>
              <a:custGeom>
                <a:avLst/>
                <a:gdLst/>
                <a:ahLst/>
                <a:cxnLst/>
                <a:rect r="r" b="b" t="t" l="l"/>
                <a:pathLst>
                  <a:path h="528742" w="1182272">
                    <a:moveTo>
                      <a:pt x="0" y="0"/>
                    </a:moveTo>
                    <a:lnTo>
                      <a:pt x="1182272" y="0"/>
                    </a:lnTo>
                    <a:lnTo>
                      <a:pt x="1182272" y="528742"/>
                    </a:lnTo>
                    <a:lnTo>
                      <a:pt x="0" y="528742"/>
                    </a:lnTo>
                    <a:close/>
                  </a:path>
                </a:pathLst>
              </a:custGeom>
              <a:solidFill>
                <a:srgbClr val="E6E6E6"/>
              </a:solidFill>
            </p:spPr>
          </p:sp>
          <p:sp>
            <p:nvSpPr>
              <p:cNvPr name="TextBox 6" id="6"/>
              <p:cNvSpPr txBox="true"/>
              <p:nvPr/>
            </p:nvSpPr>
            <p:spPr>
              <a:xfrm>
                <a:off x="0" y="-38100"/>
                <a:ext cx="1182272" cy="566842"/>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343960" y="10036882"/>
              <a:ext cx="5190853" cy="1372320"/>
            </a:xfrm>
            <a:prstGeom prst="rect">
              <a:avLst/>
            </a:prstGeom>
          </p:spPr>
          <p:txBody>
            <a:bodyPr anchor="t" rtlCol="false" tIns="0" lIns="0" bIns="0" rIns="0">
              <a:spAutoFit/>
            </a:bodyPr>
            <a:lstStyle/>
            <a:p>
              <a:pPr algn="ctr">
                <a:lnSpc>
                  <a:spcPts val="4311"/>
                </a:lnSpc>
              </a:pPr>
              <a:r>
                <a:rPr lang="en-US" b="true" sz="2799" i="true">
                  <a:solidFill>
                    <a:srgbClr val="000000"/>
                  </a:solidFill>
                  <a:latin typeface="Playfair Display 2 Bold Italics"/>
                  <a:ea typeface="Playfair Display 2 Bold Italics"/>
                  <a:cs typeface="Playfair Display 2 Bold Italics"/>
                  <a:sym typeface="Playfair Display 2 Bold Italics"/>
                </a:rPr>
                <a:t>"Bonuses are requested."</a:t>
              </a:r>
            </a:p>
          </p:txBody>
        </p:sp>
        <p:grpSp>
          <p:nvGrpSpPr>
            <p:cNvPr name="Group 8" id="8"/>
            <p:cNvGrpSpPr/>
            <p:nvPr/>
          </p:nvGrpSpPr>
          <p:grpSpPr>
            <a:xfrm rot="5400000">
              <a:off x="6753279" y="-558896"/>
              <a:ext cx="4390970" cy="5508762"/>
              <a:chOff x="0" y="0"/>
              <a:chExt cx="867352" cy="1088150"/>
            </a:xfrm>
          </p:grpSpPr>
          <p:sp>
            <p:nvSpPr>
              <p:cNvPr name="Freeform 9" id="9"/>
              <p:cNvSpPr/>
              <p:nvPr/>
            </p:nvSpPr>
            <p:spPr>
              <a:xfrm flipH="false" flipV="false" rot="0">
                <a:off x="0" y="0"/>
                <a:ext cx="867352" cy="1088150"/>
              </a:xfrm>
              <a:custGeom>
                <a:avLst/>
                <a:gdLst/>
                <a:ahLst/>
                <a:cxnLst/>
                <a:rect r="r" b="b" t="t" l="l"/>
                <a:pathLst>
                  <a:path h="1088150" w="867352">
                    <a:moveTo>
                      <a:pt x="0" y="0"/>
                    </a:moveTo>
                    <a:lnTo>
                      <a:pt x="867352" y="0"/>
                    </a:lnTo>
                    <a:lnTo>
                      <a:pt x="867352" y="1088150"/>
                    </a:lnTo>
                    <a:lnTo>
                      <a:pt x="0" y="1088150"/>
                    </a:lnTo>
                    <a:close/>
                  </a:path>
                </a:pathLst>
              </a:custGeom>
              <a:solidFill>
                <a:srgbClr val="E6E6E6"/>
              </a:solidFill>
            </p:spPr>
          </p:sp>
          <p:sp>
            <p:nvSpPr>
              <p:cNvPr name="TextBox 10" id="10"/>
              <p:cNvSpPr txBox="true"/>
              <p:nvPr/>
            </p:nvSpPr>
            <p:spPr>
              <a:xfrm>
                <a:off x="0" y="-38100"/>
                <a:ext cx="867352" cy="1126250"/>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5400000">
              <a:off x="5219952" y="5579774"/>
              <a:ext cx="7470914" cy="5495471"/>
              <a:chOff x="0" y="0"/>
              <a:chExt cx="1475736" cy="1085525"/>
            </a:xfrm>
          </p:grpSpPr>
          <p:sp>
            <p:nvSpPr>
              <p:cNvPr name="Freeform 12" id="12"/>
              <p:cNvSpPr/>
              <p:nvPr/>
            </p:nvSpPr>
            <p:spPr>
              <a:xfrm flipH="false" flipV="false" rot="0">
                <a:off x="0" y="0"/>
                <a:ext cx="1475736" cy="1085525"/>
              </a:xfrm>
              <a:custGeom>
                <a:avLst/>
                <a:gdLst/>
                <a:ahLst/>
                <a:cxnLst/>
                <a:rect r="r" b="b" t="t" l="l"/>
                <a:pathLst>
                  <a:path h="1085525" w="1475736">
                    <a:moveTo>
                      <a:pt x="0" y="0"/>
                    </a:moveTo>
                    <a:lnTo>
                      <a:pt x="1475736" y="0"/>
                    </a:lnTo>
                    <a:lnTo>
                      <a:pt x="1475736" y="1085525"/>
                    </a:lnTo>
                    <a:lnTo>
                      <a:pt x="0" y="1085525"/>
                    </a:lnTo>
                    <a:close/>
                  </a:path>
                </a:pathLst>
              </a:custGeom>
              <a:solidFill>
                <a:srgbClr val="E6E6E6"/>
              </a:solidFill>
            </p:spPr>
          </p:sp>
          <p:sp>
            <p:nvSpPr>
              <p:cNvPr name="TextBox 13" id="13"/>
              <p:cNvSpPr txBox="true"/>
              <p:nvPr/>
            </p:nvSpPr>
            <p:spPr>
              <a:xfrm>
                <a:off x="0" y="-38100"/>
                <a:ext cx="1475736" cy="1123625"/>
              </a:xfrm>
              <a:prstGeom prst="rect">
                <a:avLst/>
              </a:prstGeom>
            </p:spPr>
            <p:txBody>
              <a:bodyPr anchor="ctr" rtlCol="false" tIns="50800" lIns="50800" bIns="50800" rIns="50800"/>
              <a:lstStyle/>
              <a:p>
                <a:pPr algn="ctr">
                  <a:lnSpc>
                    <a:spcPts val="2659"/>
                  </a:lnSpc>
                  <a:spcBef>
                    <a:spcPct val="0"/>
                  </a:spcBef>
                </a:pPr>
              </a:p>
            </p:txBody>
          </p:sp>
        </p:grpSp>
        <p:grpSp>
          <p:nvGrpSpPr>
            <p:cNvPr name="Group 14" id="14"/>
            <p:cNvGrpSpPr/>
            <p:nvPr/>
          </p:nvGrpSpPr>
          <p:grpSpPr>
            <a:xfrm rot="5400000">
              <a:off x="-1557552" y="1557552"/>
              <a:ext cx="9100357" cy="5985253"/>
              <a:chOff x="0" y="0"/>
              <a:chExt cx="1797601" cy="1182272"/>
            </a:xfrm>
          </p:grpSpPr>
          <p:sp>
            <p:nvSpPr>
              <p:cNvPr name="Freeform 15" id="15"/>
              <p:cNvSpPr/>
              <p:nvPr/>
            </p:nvSpPr>
            <p:spPr>
              <a:xfrm flipH="false" flipV="false" rot="0">
                <a:off x="0" y="0"/>
                <a:ext cx="1797601" cy="1182272"/>
              </a:xfrm>
              <a:custGeom>
                <a:avLst/>
                <a:gdLst/>
                <a:ahLst/>
                <a:cxnLst/>
                <a:rect r="r" b="b" t="t" l="l"/>
                <a:pathLst>
                  <a:path h="1182272" w="1797601">
                    <a:moveTo>
                      <a:pt x="0" y="0"/>
                    </a:moveTo>
                    <a:lnTo>
                      <a:pt x="1797601" y="0"/>
                    </a:lnTo>
                    <a:lnTo>
                      <a:pt x="1797601" y="1182272"/>
                    </a:lnTo>
                    <a:lnTo>
                      <a:pt x="0" y="1182272"/>
                    </a:lnTo>
                    <a:close/>
                  </a:path>
                </a:pathLst>
              </a:custGeom>
              <a:solidFill>
                <a:srgbClr val="E6E6E6"/>
              </a:solidFill>
            </p:spPr>
          </p:sp>
          <p:sp>
            <p:nvSpPr>
              <p:cNvPr name="TextBox 16" id="16"/>
              <p:cNvSpPr txBox="true"/>
              <p:nvPr/>
            </p:nvSpPr>
            <p:spPr>
              <a:xfrm>
                <a:off x="0" y="-38100"/>
                <a:ext cx="1797601" cy="1220372"/>
              </a:xfrm>
              <a:prstGeom prst="rect">
                <a:avLst/>
              </a:prstGeom>
            </p:spPr>
            <p:txBody>
              <a:bodyPr anchor="ctr" rtlCol="false" tIns="50800" lIns="50800" bIns="50800" rIns="50800"/>
              <a:lstStyle/>
              <a:p>
                <a:pPr algn="ctr">
                  <a:lnSpc>
                    <a:spcPts val="2659"/>
                  </a:lnSpc>
                  <a:spcBef>
                    <a:spcPct val="0"/>
                  </a:spcBef>
                </a:pPr>
              </a:p>
            </p:txBody>
          </p:sp>
        </p:grpSp>
      </p:grpSp>
      <p:sp>
        <p:nvSpPr>
          <p:cNvPr name="Freeform 17" id="17"/>
          <p:cNvSpPr/>
          <p:nvPr/>
        </p:nvSpPr>
        <p:spPr>
          <a:xfrm flipH="false" flipV="false" rot="0">
            <a:off x="833960" y="888673"/>
            <a:ext cx="3977846" cy="3355856"/>
          </a:xfrm>
          <a:custGeom>
            <a:avLst/>
            <a:gdLst/>
            <a:ahLst/>
            <a:cxnLst/>
            <a:rect r="r" b="b" t="t" l="l"/>
            <a:pathLst>
              <a:path h="3355856" w="3977846">
                <a:moveTo>
                  <a:pt x="0" y="0"/>
                </a:moveTo>
                <a:lnTo>
                  <a:pt x="3977846" y="0"/>
                </a:lnTo>
                <a:lnTo>
                  <a:pt x="3977846" y="3355856"/>
                </a:lnTo>
                <a:lnTo>
                  <a:pt x="0" y="335585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8" id="18"/>
          <p:cNvSpPr/>
          <p:nvPr/>
        </p:nvSpPr>
        <p:spPr>
          <a:xfrm flipH="false" flipV="false" rot="0">
            <a:off x="7037915" y="7152215"/>
            <a:ext cx="2106085" cy="2106085"/>
          </a:xfrm>
          <a:custGeom>
            <a:avLst/>
            <a:gdLst/>
            <a:ahLst/>
            <a:cxnLst/>
            <a:rect r="r" b="b" t="t" l="l"/>
            <a:pathLst>
              <a:path h="2106085" w="2106085">
                <a:moveTo>
                  <a:pt x="0" y="0"/>
                </a:moveTo>
                <a:lnTo>
                  <a:pt x="2106085" y="0"/>
                </a:lnTo>
                <a:lnTo>
                  <a:pt x="2106085" y="2106085"/>
                </a:lnTo>
                <a:lnTo>
                  <a:pt x="0" y="2106085"/>
                </a:lnTo>
                <a:lnTo>
                  <a:pt x="0" y="0"/>
                </a:lnTo>
                <a:close/>
              </a:path>
            </a:pathLst>
          </a:custGeom>
          <a:blipFill>
            <a:blip r:embed="rId4"/>
            <a:stretch>
              <a:fillRect l="0" t="0" r="0" b="0"/>
            </a:stretch>
          </a:blipFill>
        </p:spPr>
      </p:sp>
      <p:sp>
        <p:nvSpPr>
          <p:cNvPr name="Freeform 19" id="19"/>
          <p:cNvSpPr/>
          <p:nvPr/>
        </p:nvSpPr>
        <p:spPr>
          <a:xfrm flipH="false" flipV="false" rot="0">
            <a:off x="1742292" y="4878499"/>
            <a:ext cx="710986" cy="710986"/>
          </a:xfrm>
          <a:custGeom>
            <a:avLst/>
            <a:gdLst/>
            <a:ahLst/>
            <a:cxnLst/>
            <a:rect r="r" b="b" t="t" l="l"/>
            <a:pathLst>
              <a:path h="710986" w="710986">
                <a:moveTo>
                  <a:pt x="0" y="0"/>
                </a:moveTo>
                <a:lnTo>
                  <a:pt x="710987" y="0"/>
                </a:lnTo>
                <a:lnTo>
                  <a:pt x="710987" y="710987"/>
                </a:lnTo>
                <a:lnTo>
                  <a:pt x="0" y="710987"/>
                </a:lnTo>
                <a:lnTo>
                  <a:pt x="0" y="0"/>
                </a:lnTo>
                <a:close/>
              </a:path>
            </a:pathLst>
          </a:custGeom>
          <a:blipFill>
            <a:blip r:embed="rId5"/>
            <a:stretch>
              <a:fillRect l="0" t="0" r="0" b="0"/>
            </a:stretch>
          </a:blipFill>
        </p:spPr>
      </p:sp>
      <p:sp>
        <p:nvSpPr>
          <p:cNvPr name="Freeform 20" id="20"/>
          <p:cNvSpPr/>
          <p:nvPr/>
        </p:nvSpPr>
        <p:spPr>
          <a:xfrm flipH="false" flipV="false" rot="0">
            <a:off x="2643814" y="5498993"/>
            <a:ext cx="1361959" cy="1570547"/>
          </a:xfrm>
          <a:custGeom>
            <a:avLst/>
            <a:gdLst/>
            <a:ahLst/>
            <a:cxnLst/>
            <a:rect r="r" b="b" t="t" l="l"/>
            <a:pathLst>
              <a:path h="1570547" w="1361959">
                <a:moveTo>
                  <a:pt x="0" y="0"/>
                </a:moveTo>
                <a:lnTo>
                  <a:pt x="1361959" y="0"/>
                </a:lnTo>
                <a:lnTo>
                  <a:pt x="1361959" y="1570547"/>
                </a:lnTo>
                <a:lnTo>
                  <a:pt x="0" y="1570547"/>
                </a:lnTo>
                <a:lnTo>
                  <a:pt x="0" y="0"/>
                </a:lnTo>
                <a:close/>
              </a:path>
            </a:pathLst>
          </a:custGeom>
          <a:blipFill>
            <a:blip r:embed="rId6"/>
            <a:stretch>
              <a:fillRect l="0" t="0" r="0" b="0"/>
            </a:stretch>
          </a:blipFill>
        </p:spPr>
      </p:sp>
      <p:sp>
        <p:nvSpPr>
          <p:cNvPr name="Freeform 21" id="21"/>
          <p:cNvSpPr/>
          <p:nvPr/>
        </p:nvSpPr>
        <p:spPr>
          <a:xfrm flipH="false" flipV="false" rot="0">
            <a:off x="3803396" y="4636434"/>
            <a:ext cx="689287" cy="710986"/>
          </a:xfrm>
          <a:custGeom>
            <a:avLst/>
            <a:gdLst/>
            <a:ahLst/>
            <a:cxnLst/>
            <a:rect r="r" b="b" t="t" l="l"/>
            <a:pathLst>
              <a:path h="710986" w="689287">
                <a:moveTo>
                  <a:pt x="0" y="0"/>
                </a:moveTo>
                <a:lnTo>
                  <a:pt x="689287" y="0"/>
                </a:lnTo>
                <a:lnTo>
                  <a:pt x="689287" y="710987"/>
                </a:lnTo>
                <a:lnTo>
                  <a:pt x="0" y="710987"/>
                </a:lnTo>
                <a:lnTo>
                  <a:pt x="0" y="0"/>
                </a:lnTo>
                <a:close/>
              </a:path>
            </a:pathLst>
          </a:custGeom>
          <a:blipFill>
            <a:blip r:embed="rId7"/>
            <a:stretch>
              <a:fillRect l="0" t="0" r="0" b="0"/>
            </a:stretch>
          </a:blipFill>
        </p:spPr>
      </p:sp>
      <p:sp>
        <p:nvSpPr>
          <p:cNvPr name="Freeform 22" id="22"/>
          <p:cNvSpPr/>
          <p:nvPr/>
        </p:nvSpPr>
        <p:spPr>
          <a:xfrm flipH="false" flipV="false" rot="0">
            <a:off x="1148223" y="6045459"/>
            <a:ext cx="710986" cy="710986"/>
          </a:xfrm>
          <a:custGeom>
            <a:avLst/>
            <a:gdLst/>
            <a:ahLst/>
            <a:cxnLst/>
            <a:rect r="r" b="b" t="t" l="l"/>
            <a:pathLst>
              <a:path h="710986" w="710986">
                <a:moveTo>
                  <a:pt x="0" y="0"/>
                </a:moveTo>
                <a:lnTo>
                  <a:pt x="710987" y="0"/>
                </a:lnTo>
                <a:lnTo>
                  <a:pt x="710987" y="710987"/>
                </a:lnTo>
                <a:lnTo>
                  <a:pt x="0" y="710987"/>
                </a:lnTo>
                <a:lnTo>
                  <a:pt x="0" y="0"/>
                </a:lnTo>
                <a:close/>
              </a:path>
            </a:pathLst>
          </a:custGeom>
          <a:blipFill>
            <a:blip r:embed="rId8"/>
            <a:stretch>
              <a:fillRect l="0" t="0" r="0" b="0"/>
            </a:stretch>
          </a:blipFill>
        </p:spPr>
      </p:sp>
      <p:sp>
        <p:nvSpPr>
          <p:cNvPr name="Freeform 23" id="23"/>
          <p:cNvSpPr/>
          <p:nvPr/>
        </p:nvSpPr>
        <p:spPr>
          <a:xfrm flipH="false" flipV="false" rot="0">
            <a:off x="5454720" y="4244529"/>
            <a:ext cx="1583195" cy="1583195"/>
          </a:xfrm>
          <a:custGeom>
            <a:avLst/>
            <a:gdLst/>
            <a:ahLst/>
            <a:cxnLst/>
            <a:rect r="r" b="b" t="t" l="l"/>
            <a:pathLst>
              <a:path h="1583195" w="1583195">
                <a:moveTo>
                  <a:pt x="0" y="0"/>
                </a:moveTo>
                <a:lnTo>
                  <a:pt x="1583195" y="0"/>
                </a:lnTo>
                <a:lnTo>
                  <a:pt x="1583195" y="1583195"/>
                </a:lnTo>
                <a:lnTo>
                  <a:pt x="0" y="1583195"/>
                </a:lnTo>
                <a:lnTo>
                  <a:pt x="0" y="0"/>
                </a:lnTo>
                <a:close/>
              </a:path>
            </a:pathLst>
          </a:custGeom>
          <a:blipFill>
            <a:blip r:embed="rId9"/>
            <a:stretch>
              <a:fillRect l="0" t="0" r="0" b="0"/>
            </a:stretch>
          </a:blipFill>
        </p:spPr>
      </p:sp>
      <p:sp>
        <p:nvSpPr>
          <p:cNvPr name="Freeform 24" id="24"/>
          <p:cNvSpPr/>
          <p:nvPr/>
        </p:nvSpPr>
        <p:spPr>
          <a:xfrm flipH="false" flipV="false" rot="0">
            <a:off x="5454720" y="6756446"/>
            <a:ext cx="1273662" cy="1273662"/>
          </a:xfrm>
          <a:custGeom>
            <a:avLst/>
            <a:gdLst/>
            <a:ahLst/>
            <a:cxnLst/>
            <a:rect r="r" b="b" t="t" l="l"/>
            <a:pathLst>
              <a:path h="1273662" w="1273662">
                <a:moveTo>
                  <a:pt x="0" y="0"/>
                </a:moveTo>
                <a:lnTo>
                  <a:pt x="1273662" y="0"/>
                </a:lnTo>
                <a:lnTo>
                  <a:pt x="1273662" y="1273662"/>
                </a:lnTo>
                <a:lnTo>
                  <a:pt x="0" y="1273662"/>
                </a:lnTo>
                <a:lnTo>
                  <a:pt x="0" y="0"/>
                </a:lnTo>
                <a:close/>
              </a:path>
            </a:pathLst>
          </a:custGeom>
          <a:blipFill>
            <a:blip r:embed="rId10"/>
            <a:stretch>
              <a:fillRect l="0" t="0" r="0" b="0"/>
            </a:stretch>
          </a:blipFill>
        </p:spPr>
      </p:sp>
      <p:sp>
        <p:nvSpPr>
          <p:cNvPr name="Freeform 25" id="25"/>
          <p:cNvSpPr/>
          <p:nvPr/>
        </p:nvSpPr>
        <p:spPr>
          <a:xfrm flipH="false" flipV="false" rot="0">
            <a:off x="7228415" y="4625079"/>
            <a:ext cx="1928813" cy="1928813"/>
          </a:xfrm>
          <a:custGeom>
            <a:avLst/>
            <a:gdLst/>
            <a:ahLst/>
            <a:cxnLst/>
            <a:rect r="r" b="b" t="t" l="l"/>
            <a:pathLst>
              <a:path h="1928813" w="1928813">
                <a:moveTo>
                  <a:pt x="0" y="0"/>
                </a:moveTo>
                <a:lnTo>
                  <a:pt x="1928813" y="0"/>
                </a:lnTo>
                <a:lnTo>
                  <a:pt x="1928813" y="1928813"/>
                </a:lnTo>
                <a:lnTo>
                  <a:pt x="0" y="1928813"/>
                </a:lnTo>
                <a:lnTo>
                  <a:pt x="0" y="0"/>
                </a:lnTo>
                <a:close/>
              </a:path>
            </a:pathLst>
          </a:custGeom>
          <a:blipFill>
            <a:blip r:embed="rId11"/>
            <a:stretch>
              <a:fillRect l="0" t="0" r="0" b="0"/>
            </a:stretch>
          </a:blipFill>
        </p:spPr>
      </p:sp>
      <p:sp>
        <p:nvSpPr>
          <p:cNvPr name="Freeform 26" id="26"/>
          <p:cNvSpPr/>
          <p:nvPr/>
        </p:nvSpPr>
        <p:spPr>
          <a:xfrm flipH="false" flipV="false" rot="0">
            <a:off x="5870071" y="81299"/>
            <a:ext cx="2988026" cy="3644454"/>
          </a:xfrm>
          <a:custGeom>
            <a:avLst/>
            <a:gdLst/>
            <a:ahLst/>
            <a:cxnLst/>
            <a:rect r="r" b="b" t="t" l="l"/>
            <a:pathLst>
              <a:path h="3644454" w="2988026">
                <a:moveTo>
                  <a:pt x="0" y="0"/>
                </a:moveTo>
                <a:lnTo>
                  <a:pt x="2988026" y="0"/>
                </a:lnTo>
                <a:lnTo>
                  <a:pt x="2988026" y="3644454"/>
                </a:lnTo>
                <a:lnTo>
                  <a:pt x="0" y="3644454"/>
                </a:lnTo>
                <a:lnTo>
                  <a:pt x="0" y="0"/>
                </a:lnTo>
                <a:close/>
              </a:path>
            </a:pathLst>
          </a:custGeom>
          <a:blipFill>
            <a:blip r:embed="rId12"/>
            <a:stretch>
              <a:fillRect l="0" t="0" r="0" b="0"/>
            </a:stretch>
          </a:blipFill>
        </p:spPr>
      </p:sp>
      <p:sp>
        <p:nvSpPr>
          <p:cNvPr name="TextBox 27" id="27"/>
          <p:cNvSpPr txBox="true"/>
          <p:nvPr/>
        </p:nvSpPr>
        <p:spPr>
          <a:xfrm rot="0">
            <a:off x="9916362" y="2496393"/>
            <a:ext cx="7816116" cy="1085215"/>
          </a:xfrm>
          <a:prstGeom prst="rect">
            <a:avLst/>
          </a:prstGeom>
        </p:spPr>
        <p:txBody>
          <a:bodyPr anchor="t" rtlCol="false" tIns="0" lIns="0" bIns="0" rIns="0">
            <a:spAutoFit/>
          </a:bodyPr>
          <a:lstStyle/>
          <a:p>
            <a:pPr algn="l">
              <a:lnSpc>
                <a:spcPts val="8959"/>
              </a:lnSpc>
            </a:pPr>
            <a:r>
              <a:rPr lang="en-US" sz="6399" b="true">
                <a:solidFill>
                  <a:srgbClr val="000000"/>
                </a:solidFill>
                <a:latin typeface="Playfair Display 1 Bold"/>
                <a:ea typeface="Playfair Display 1 Bold"/>
                <a:cs typeface="Playfair Display 1 Bold"/>
                <a:sym typeface="Playfair Display 1 Bold"/>
              </a:rPr>
              <a:t>Bonus Features</a:t>
            </a:r>
          </a:p>
        </p:txBody>
      </p:sp>
      <p:sp>
        <p:nvSpPr>
          <p:cNvPr name="TextBox 28" id="28"/>
          <p:cNvSpPr txBox="true"/>
          <p:nvPr/>
        </p:nvSpPr>
        <p:spPr>
          <a:xfrm rot="0">
            <a:off x="9916362" y="3678128"/>
            <a:ext cx="5406926" cy="349250"/>
          </a:xfrm>
          <a:prstGeom prst="rect">
            <a:avLst/>
          </a:prstGeom>
        </p:spPr>
        <p:txBody>
          <a:bodyPr anchor="t" rtlCol="false" tIns="0" lIns="0" bIns="0" rIns="0">
            <a:spAutoFit/>
          </a:bodyPr>
          <a:lstStyle/>
          <a:p>
            <a:pPr algn="l">
              <a:lnSpc>
                <a:spcPts val="2800"/>
              </a:lnSpc>
            </a:pPr>
            <a:r>
              <a:rPr lang="en-US" sz="2000" spc="88">
                <a:solidFill>
                  <a:srgbClr val="000000"/>
                </a:solidFill>
                <a:latin typeface="Open Sans"/>
                <a:ea typeface="Open Sans"/>
                <a:cs typeface="Open Sans"/>
                <a:sym typeface="Open Sans"/>
              </a:rPr>
              <a:t>NOT MANDATORY IN THE PROJECT</a:t>
            </a:r>
          </a:p>
        </p:txBody>
      </p:sp>
      <p:sp>
        <p:nvSpPr>
          <p:cNvPr name="TextBox 29" id="29"/>
          <p:cNvSpPr txBox="true"/>
          <p:nvPr/>
        </p:nvSpPr>
        <p:spPr>
          <a:xfrm rot="0">
            <a:off x="9929049" y="4522134"/>
            <a:ext cx="7803429" cy="4354322"/>
          </a:xfrm>
          <a:prstGeom prst="rect">
            <a:avLst/>
          </a:prstGeom>
        </p:spPr>
        <p:txBody>
          <a:bodyPr anchor="t" rtlCol="false" tIns="0" lIns="0" bIns="0" rIns="0">
            <a:spAutoFit/>
          </a:bodyPr>
          <a:lstStyle/>
          <a:p>
            <a:pPr algn="just">
              <a:lnSpc>
                <a:spcPts val="3183"/>
              </a:lnSpc>
            </a:pPr>
            <a:r>
              <a:rPr lang="en-US" sz="1599" spc="14">
                <a:solidFill>
                  <a:srgbClr val="000000"/>
                </a:solidFill>
                <a:latin typeface="Open Sans"/>
                <a:ea typeface="Open Sans"/>
                <a:cs typeface="Open Sans"/>
                <a:sym typeface="Open Sans"/>
              </a:rPr>
              <a:t>Full Dockerized Application — Our project is fully containerized using Docker, encompassing both the backend and frontend components for seamless deployment.</a:t>
            </a:r>
          </a:p>
          <a:p>
            <a:pPr algn="just">
              <a:lnSpc>
                <a:spcPts val="3183"/>
              </a:lnSpc>
            </a:pPr>
          </a:p>
          <a:p>
            <a:pPr algn="just">
              <a:lnSpc>
                <a:spcPts val="3183"/>
              </a:lnSpc>
            </a:pPr>
            <a:r>
              <a:rPr lang="en-US" sz="1599" spc="14">
                <a:solidFill>
                  <a:srgbClr val="000000"/>
                </a:solidFill>
                <a:latin typeface="Open Sans"/>
                <a:ea typeface="Open Sans"/>
                <a:cs typeface="Open Sans"/>
                <a:sym typeface="Open Sans"/>
              </a:rPr>
              <a:t>Comprehensive API Documentation — We've meticulously documented our API, ensuring clarity and accessibility for developers. Additionally, a Postman collection is available on GitHub for convenient API testing.</a:t>
            </a:r>
          </a:p>
          <a:p>
            <a:pPr algn="just">
              <a:lnSpc>
                <a:spcPts val="3183"/>
              </a:lnSpc>
            </a:pPr>
          </a:p>
          <a:p>
            <a:pPr algn="just">
              <a:lnSpc>
                <a:spcPts val="3183"/>
              </a:lnSpc>
            </a:pPr>
            <a:r>
              <a:rPr lang="en-US" sz="1599" spc="14">
                <a:solidFill>
                  <a:srgbClr val="000000"/>
                </a:solidFill>
                <a:latin typeface="Open Sans"/>
                <a:ea typeface="Open Sans"/>
                <a:cs typeface="Open Sans"/>
                <a:sym typeface="Open Sans"/>
              </a:rPr>
              <a:t>Admin Page — We've developed an intuitive admin page to streamline product management, enhancing user experience and efficiency.</a:t>
            </a:r>
          </a:p>
          <a:p>
            <a:pPr algn="just">
              <a:lnSpc>
                <a:spcPts val="3183"/>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7700375" y="-225860"/>
            <a:ext cx="2887250" cy="18288000"/>
            <a:chOff x="0" y="0"/>
            <a:chExt cx="760428" cy="4816593"/>
          </a:xfrm>
        </p:grpSpPr>
        <p:sp>
          <p:nvSpPr>
            <p:cNvPr name="Freeform 3" id="3"/>
            <p:cNvSpPr/>
            <p:nvPr/>
          </p:nvSpPr>
          <p:spPr>
            <a:xfrm flipH="false" flipV="false" rot="0">
              <a:off x="0" y="0"/>
              <a:ext cx="760428" cy="4816592"/>
            </a:xfrm>
            <a:custGeom>
              <a:avLst/>
              <a:gdLst/>
              <a:ahLst/>
              <a:cxnLst/>
              <a:rect r="r" b="b" t="t" l="l"/>
              <a:pathLst>
                <a:path h="4816592" w="760428">
                  <a:moveTo>
                    <a:pt x="0" y="0"/>
                  </a:moveTo>
                  <a:lnTo>
                    <a:pt x="760428" y="0"/>
                  </a:lnTo>
                  <a:lnTo>
                    <a:pt x="760428" y="4816592"/>
                  </a:lnTo>
                  <a:lnTo>
                    <a:pt x="0" y="4816592"/>
                  </a:lnTo>
                  <a:close/>
                </a:path>
              </a:pathLst>
            </a:custGeom>
            <a:solidFill>
              <a:srgbClr val="E6E6E6"/>
            </a:solidFill>
          </p:spPr>
        </p:sp>
        <p:sp>
          <p:nvSpPr>
            <p:cNvPr name="TextBox 4" id="4"/>
            <p:cNvSpPr txBox="true"/>
            <p:nvPr/>
          </p:nvSpPr>
          <p:spPr>
            <a:xfrm>
              <a:off x="0" y="-38100"/>
              <a:ext cx="760428" cy="4854693"/>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836447" y="679725"/>
            <a:ext cx="6342493" cy="8927549"/>
          </a:xfrm>
          <a:custGeom>
            <a:avLst/>
            <a:gdLst/>
            <a:ahLst/>
            <a:cxnLst/>
            <a:rect r="r" b="b" t="t" l="l"/>
            <a:pathLst>
              <a:path h="8927549" w="6342493">
                <a:moveTo>
                  <a:pt x="0" y="0"/>
                </a:moveTo>
                <a:lnTo>
                  <a:pt x="6342492" y="0"/>
                </a:lnTo>
                <a:lnTo>
                  <a:pt x="6342492" y="8927550"/>
                </a:lnTo>
                <a:lnTo>
                  <a:pt x="0" y="8927550"/>
                </a:lnTo>
                <a:lnTo>
                  <a:pt x="0" y="0"/>
                </a:lnTo>
                <a:close/>
              </a:path>
            </a:pathLst>
          </a:custGeom>
          <a:blipFill>
            <a:blip r:embed="rId2"/>
            <a:stretch>
              <a:fillRect l="-55634" t="0" r="-55634" b="0"/>
            </a:stretch>
          </a:blipFill>
        </p:spPr>
      </p:sp>
      <p:sp>
        <p:nvSpPr>
          <p:cNvPr name="TextBox 6" id="6"/>
          <p:cNvSpPr txBox="true"/>
          <p:nvPr/>
        </p:nvSpPr>
        <p:spPr>
          <a:xfrm rot="0">
            <a:off x="7748738" y="2504071"/>
            <a:ext cx="3081019" cy="1085215"/>
          </a:xfrm>
          <a:prstGeom prst="rect">
            <a:avLst/>
          </a:prstGeom>
        </p:spPr>
        <p:txBody>
          <a:bodyPr anchor="t" rtlCol="false" tIns="0" lIns="0" bIns="0" rIns="0">
            <a:spAutoFit/>
          </a:bodyPr>
          <a:lstStyle/>
          <a:p>
            <a:pPr algn="l">
              <a:lnSpc>
                <a:spcPts val="8959"/>
              </a:lnSpc>
            </a:pPr>
            <a:r>
              <a:rPr lang="en-US" sz="6399" b="true">
                <a:solidFill>
                  <a:srgbClr val="000000"/>
                </a:solidFill>
                <a:latin typeface="Playfair Display 1 Bold"/>
                <a:ea typeface="Playfair Display 1 Bold"/>
                <a:cs typeface="Playfair Display 1 Bold"/>
                <a:sym typeface="Playfair Display 1 Bold"/>
              </a:rPr>
              <a:t>Thanks</a:t>
            </a:r>
          </a:p>
        </p:txBody>
      </p:sp>
      <p:sp>
        <p:nvSpPr>
          <p:cNvPr name="AutoShape 7" id="7"/>
          <p:cNvSpPr/>
          <p:nvPr/>
        </p:nvSpPr>
        <p:spPr>
          <a:xfrm>
            <a:off x="10740197" y="3236852"/>
            <a:ext cx="9154927" cy="0"/>
          </a:xfrm>
          <a:prstGeom prst="line">
            <a:avLst/>
          </a:prstGeom>
          <a:ln cap="flat" w="38100">
            <a:solidFill>
              <a:srgbClr val="5B5B5B"/>
            </a:solidFill>
            <a:prstDash val="solid"/>
            <a:headEnd type="none" len="sm" w="sm"/>
            <a:tailEnd type="none" len="sm" w="sm"/>
          </a:ln>
        </p:spPr>
      </p:sp>
      <p:sp>
        <p:nvSpPr>
          <p:cNvPr name="Freeform 8" id="8"/>
          <p:cNvSpPr/>
          <p:nvPr/>
        </p:nvSpPr>
        <p:spPr>
          <a:xfrm flipH="false" flipV="false" rot="0">
            <a:off x="14136222" y="9063479"/>
            <a:ext cx="351017" cy="351017"/>
          </a:xfrm>
          <a:custGeom>
            <a:avLst/>
            <a:gdLst/>
            <a:ahLst/>
            <a:cxnLst/>
            <a:rect r="r" b="b" t="t" l="l"/>
            <a:pathLst>
              <a:path h="351017" w="351017">
                <a:moveTo>
                  <a:pt x="0" y="0"/>
                </a:moveTo>
                <a:lnTo>
                  <a:pt x="351016" y="0"/>
                </a:lnTo>
                <a:lnTo>
                  <a:pt x="351016" y="351017"/>
                </a:lnTo>
                <a:lnTo>
                  <a:pt x="0" y="35101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9" id="9"/>
          <p:cNvSpPr txBox="true"/>
          <p:nvPr/>
        </p:nvSpPr>
        <p:spPr>
          <a:xfrm rot="0">
            <a:off x="7775318" y="3935435"/>
            <a:ext cx="8269376" cy="2354072"/>
          </a:xfrm>
          <a:prstGeom prst="rect">
            <a:avLst/>
          </a:prstGeom>
        </p:spPr>
        <p:txBody>
          <a:bodyPr anchor="t" rtlCol="false" tIns="0" lIns="0" bIns="0" rIns="0">
            <a:spAutoFit/>
          </a:bodyPr>
          <a:lstStyle/>
          <a:p>
            <a:pPr algn="just">
              <a:lnSpc>
                <a:spcPts val="3183"/>
              </a:lnSpc>
            </a:pPr>
            <a:r>
              <a:rPr lang="en-US" sz="1599" spc="14">
                <a:solidFill>
                  <a:srgbClr val="000000"/>
                </a:solidFill>
                <a:latin typeface="Open Sans"/>
                <a:ea typeface="Open Sans"/>
                <a:cs typeface="Open Sans"/>
                <a:sym typeface="Open Sans"/>
              </a:rPr>
              <a:t>We would like to express our gratitude to the </a:t>
            </a:r>
            <a:r>
              <a:rPr lang="en-US" sz="1599" spc="14" u="sng">
                <a:solidFill>
                  <a:srgbClr val="000000"/>
                </a:solidFill>
                <a:latin typeface="Open Sans"/>
                <a:ea typeface="Open Sans"/>
                <a:cs typeface="Open Sans"/>
                <a:sym typeface="Open Sans"/>
                <a:hlinkClick r:id="rId5" tooltip="https://symfony.com/doc/current/index.html"/>
              </a:rPr>
              <a:t>Symfony Documentation Team</a:t>
            </a:r>
            <a:r>
              <a:rPr lang="en-US" sz="1599" spc="14">
                <a:solidFill>
                  <a:srgbClr val="000000"/>
                </a:solidFill>
                <a:latin typeface="Open Sans"/>
                <a:ea typeface="Open Sans"/>
                <a:cs typeface="Open Sans"/>
                <a:sym typeface="Open Sans"/>
              </a:rPr>
              <a:t> for their invaluable resources and guidance throughout the development process. Their comprehensive documentation has been instrumental in understanding and implementing the Symfony framework effectively. We extend our sincere appreciation for their dedication to providing high-quality documentation, which has significantly contributed to the success of our project.</a:t>
            </a:r>
          </a:p>
        </p:txBody>
      </p:sp>
      <p:sp>
        <p:nvSpPr>
          <p:cNvPr name="TextBox 10" id="10"/>
          <p:cNvSpPr txBox="true"/>
          <p:nvPr/>
        </p:nvSpPr>
        <p:spPr>
          <a:xfrm rot="0">
            <a:off x="14774250" y="8079649"/>
            <a:ext cx="2989539" cy="271554"/>
          </a:xfrm>
          <a:prstGeom prst="rect">
            <a:avLst/>
          </a:prstGeom>
        </p:spPr>
        <p:txBody>
          <a:bodyPr anchor="t" rtlCol="false" tIns="0" lIns="0" bIns="0" rIns="0">
            <a:spAutoFit/>
          </a:bodyPr>
          <a:lstStyle/>
          <a:p>
            <a:pPr algn="l">
              <a:lnSpc>
                <a:spcPts val="2237"/>
              </a:lnSpc>
            </a:pPr>
            <a:r>
              <a:rPr lang="en-US" sz="1598" u="sng">
                <a:solidFill>
                  <a:srgbClr val="191919"/>
                </a:solidFill>
                <a:latin typeface="Lato"/>
                <a:ea typeface="Lato"/>
                <a:cs typeface="Lato"/>
                <a:sym typeface="Lato"/>
                <a:hlinkClick r:id="rId6" tooltip="https://github.com/EpitechMscProPromo2026/T-WEB-600-STG_21"/>
              </a:rPr>
              <a:t>http://github.com</a:t>
            </a:r>
          </a:p>
        </p:txBody>
      </p:sp>
      <p:sp>
        <p:nvSpPr>
          <p:cNvPr name="TextBox 11" id="11"/>
          <p:cNvSpPr txBox="true"/>
          <p:nvPr/>
        </p:nvSpPr>
        <p:spPr>
          <a:xfrm rot="0">
            <a:off x="14774250" y="8587804"/>
            <a:ext cx="2989539" cy="271554"/>
          </a:xfrm>
          <a:prstGeom prst="rect">
            <a:avLst/>
          </a:prstGeom>
        </p:spPr>
        <p:txBody>
          <a:bodyPr anchor="t" rtlCol="false" tIns="0" lIns="0" bIns="0" rIns="0">
            <a:spAutoFit/>
          </a:bodyPr>
          <a:lstStyle/>
          <a:p>
            <a:pPr algn="l">
              <a:lnSpc>
                <a:spcPts val="2237"/>
              </a:lnSpc>
            </a:pPr>
            <a:r>
              <a:rPr lang="en-US" sz="1598" u="sng">
                <a:solidFill>
                  <a:srgbClr val="191919"/>
                </a:solidFill>
                <a:latin typeface="Lato"/>
                <a:ea typeface="Lato"/>
                <a:cs typeface="Lato"/>
                <a:sym typeface="Lato"/>
                <a:hlinkClick r:id="rId7" tooltip="http://localhost:5050/login?next=/"/>
              </a:rPr>
              <a:t>http://pg-admin.com</a:t>
            </a:r>
          </a:p>
        </p:txBody>
      </p:sp>
      <p:sp>
        <p:nvSpPr>
          <p:cNvPr name="TextBox 12" id="12"/>
          <p:cNvSpPr txBox="true"/>
          <p:nvPr/>
        </p:nvSpPr>
        <p:spPr>
          <a:xfrm rot="0">
            <a:off x="14774250" y="9073175"/>
            <a:ext cx="2989539" cy="549949"/>
          </a:xfrm>
          <a:prstGeom prst="rect">
            <a:avLst/>
          </a:prstGeom>
        </p:spPr>
        <p:txBody>
          <a:bodyPr anchor="t" rtlCol="false" tIns="0" lIns="0" bIns="0" rIns="0">
            <a:spAutoFit/>
          </a:bodyPr>
          <a:lstStyle/>
          <a:p>
            <a:pPr algn="l">
              <a:lnSpc>
                <a:spcPts val="2237"/>
              </a:lnSpc>
            </a:pPr>
            <a:r>
              <a:rPr lang="en-US" sz="1598" u="sng">
                <a:solidFill>
                  <a:srgbClr val="000000"/>
                </a:solidFill>
                <a:latin typeface="Lato"/>
                <a:ea typeface="Lato"/>
                <a:cs typeface="Lato"/>
                <a:sym typeface="Lato"/>
                <a:hlinkClick r:id="rId8" tooltip="http://localhost:8000"/>
              </a:rPr>
              <a:t>www.shaddowbazaar.store</a:t>
            </a:r>
          </a:p>
          <a:p>
            <a:pPr algn="l">
              <a:lnSpc>
                <a:spcPts val="2237"/>
              </a:lnSpc>
            </a:pPr>
          </a:p>
        </p:txBody>
      </p:sp>
      <p:grpSp>
        <p:nvGrpSpPr>
          <p:cNvPr name="Group 13" id="13"/>
          <p:cNvGrpSpPr/>
          <p:nvPr/>
        </p:nvGrpSpPr>
        <p:grpSpPr>
          <a:xfrm rot="0">
            <a:off x="8211508" y="7994329"/>
            <a:ext cx="5236499" cy="1372870"/>
            <a:chOff x="0" y="0"/>
            <a:chExt cx="6981998" cy="1830493"/>
          </a:xfrm>
        </p:grpSpPr>
        <p:sp>
          <p:nvSpPr>
            <p:cNvPr name="TextBox 14" id="14"/>
            <p:cNvSpPr txBox="true"/>
            <p:nvPr/>
          </p:nvSpPr>
          <p:spPr>
            <a:xfrm rot="0">
              <a:off x="0" y="620395"/>
              <a:ext cx="6981998" cy="1210098"/>
            </a:xfrm>
            <a:prstGeom prst="rect">
              <a:avLst/>
            </a:prstGeom>
          </p:spPr>
          <p:txBody>
            <a:bodyPr anchor="t" rtlCol="false" tIns="0" lIns="0" bIns="0" rIns="0">
              <a:spAutoFit/>
            </a:bodyPr>
            <a:lstStyle/>
            <a:p>
              <a:pPr algn="l">
                <a:lnSpc>
                  <a:spcPts val="2479"/>
                </a:lnSpc>
              </a:pPr>
              <a:r>
                <a:rPr lang="en-US" sz="1599" spc="43">
                  <a:solidFill>
                    <a:srgbClr val="000000"/>
                  </a:solidFill>
                  <a:latin typeface="Open Sans"/>
                  <a:ea typeface="Open Sans"/>
                  <a:cs typeface="Open Sans"/>
                  <a:sym typeface="Open Sans"/>
                </a:rPr>
                <a:t>If you encounter any issues or have questions, feel free to reach out to the project maintainers for assistance.</a:t>
              </a:r>
            </a:p>
          </p:txBody>
        </p:sp>
        <p:sp>
          <p:nvSpPr>
            <p:cNvPr name="TextBox 15" id="15"/>
            <p:cNvSpPr txBox="true"/>
            <p:nvPr/>
          </p:nvSpPr>
          <p:spPr>
            <a:xfrm rot="0">
              <a:off x="0" y="-47625"/>
              <a:ext cx="6981998" cy="525145"/>
            </a:xfrm>
            <a:prstGeom prst="rect">
              <a:avLst/>
            </a:prstGeom>
          </p:spPr>
          <p:txBody>
            <a:bodyPr anchor="t" rtlCol="false" tIns="0" lIns="0" bIns="0" rIns="0">
              <a:spAutoFit/>
            </a:bodyPr>
            <a:lstStyle/>
            <a:p>
              <a:pPr algn="l">
                <a:lnSpc>
                  <a:spcPts val="3359"/>
                </a:lnSpc>
              </a:pPr>
              <a:r>
                <a:rPr lang="en-US" sz="2400" b="true">
                  <a:solidFill>
                    <a:srgbClr val="000000"/>
                  </a:solidFill>
                  <a:latin typeface="Playfair Display 1 Bold"/>
                  <a:ea typeface="Playfair Display 1 Bold"/>
                  <a:cs typeface="Playfair Display 1 Bold"/>
                  <a:sym typeface="Playfair Display 1 Bold"/>
                </a:rPr>
                <a:t>Contact</a:t>
              </a:r>
            </a:p>
          </p:txBody>
        </p:sp>
      </p:grpSp>
      <p:sp>
        <p:nvSpPr>
          <p:cNvPr name="Freeform 16" id="16"/>
          <p:cNvSpPr/>
          <p:nvPr/>
        </p:nvSpPr>
        <p:spPr>
          <a:xfrm flipH="false" flipV="false" rot="0">
            <a:off x="14136222" y="8058968"/>
            <a:ext cx="351017" cy="351017"/>
          </a:xfrm>
          <a:custGeom>
            <a:avLst/>
            <a:gdLst/>
            <a:ahLst/>
            <a:cxnLst/>
            <a:rect r="r" b="b" t="t" l="l"/>
            <a:pathLst>
              <a:path h="351017" w="351017">
                <a:moveTo>
                  <a:pt x="0" y="0"/>
                </a:moveTo>
                <a:lnTo>
                  <a:pt x="351016" y="0"/>
                </a:lnTo>
                <a:lnTo>
                  <a:pt x="351016" y="351017"/>
                </a:lnTo>
                <a:lnTo>
                  <a:pt x="0" y="351017"/>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17" id="17"/>
          <p:cNvSpPr/>
          <p:nvPr/>
        </p:nvSpPr>
        <p:spPr>
          <a:xfrm flipH="false" flipV="false" rot="0">
            <a:off x="14136222" y="8567123"/>
            <a:ext cx="351017" cy="351017"/>
          </a:xfrm>
          <a:custGeom>
            <a:avLst/>
            <a:gdLst/>
            <a:ahLst/>
            <a:cxnLst/>
            <a:rect r="r" b="b" t="t" l="l"/>
            <a:pathLst>
              <a:path h="351017" w="351017">
                <a:moveTo>
                  <a:pt x="0" y="0"/>
                </a:moveTo>
                <a:lnTo>
                  <a:pt x="351016" y="0"/>
                </a:lnTo>
                <a:lnTo>
                  <a:pt x="351016" y="351017"/>
                </a:lnTo>
                <a:lnTo>
                  <a:pt x="0" y="351017"/>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48607" y="0"/>
            <a:ext cx="6438824" cy="10287000"/>
            <a:chOff x="0" y="0"/>
            <a:chExt cx="1695822" cy="2709333"/>
          </a:xfrm>
        </p:grpSpPr>
        <p:sp>
          <p:nvSpPr>
            <p:cNvPr name="Freeform 3" id="3"/>
            <p:cNvSpPr/>
            <p:nvPr/>
          </p:nvSpPr>
          <p:spPr>
            <a:xfrm flipH="false" flipV="false" rot="0">
              <a:off x="0" y="0"/>
              <a:ext cx="1695822" cy="2709333"/>
            </a:xfrm>
            <a:custGeom>
              <a:avLst/>
              <a:gdLst/>
              <a:ahLst/>
              <a:cxnLst/>
              <a:rect r="r" b="b" t="t" l="l"/>
              <a:pathLst>
                <a:path h="2709333" w="1695822">
                  <a:moveTo>
                    <a:pt x="0" y="0"/>
                  </a:moveTo>
                  <a:lnTo>
                    <a:pt x="1695822" y="0"/>
                  </a:lnTo>
                  <a:lnTo>
                    <a:pt x="1695822" y="2709333"/>
                  </a:lnTo>
                  <a:lnTo>
                    <a:pt x="0" y="2709333"/>
                  </a:lnTo>
                  <a:close/>
                </a:path>
              </a:pathLst>
            </a:custGeom>
            <a:solidFill>
              <a:srgbClr val="E6E6E6"/>
            </a:solidFill>
          </p:spPr>
        </p:sp>
        <p:sp>
          <p:nvSpPr>
            <p:cNvPr name="TextBox 4" id="4"/>
            <p:cNvSpPr txBox="true"/>
            <p:nvPr/>
          </p:nvSpPr>
          <p:spPr>
            <a:xfrm>
              <a:off x="0" y="-38100"/>
              <a:ext cx="1695822" cy="2747433"/>
            </a:xfrm>
            <a:prstGeom prst="rect">
              <a:avLst/>
            </a:prstGeom>
          </p:spPr>
          <p:txBody>
            <a:bodyPr anchor="ctr" rtlCol="false" tIns="50800" lIns="50800" bIns="50800" rIns="50800"/>
            <a:lstStyle/>
            <a:p>
              <a:pPr algn="ctr">
                <a:lnSpc>
                  <a:spcPts val="2659"/>
                </a:lnSpc>
                <a:spcBef>
                  <a:spcPct val="0"/>
                </a:spcBef>
              </a:pPr>
            </a:p>
          </p:txBody>
        </p:sp>
      </p:grpSp>
      <p:sp>
        <p:nvSpPr>
          <p:cNvPr name="Freeform 5" id="5"/>
          <p:cNvSpPr/>
          <p:nvPr/>
        </p:nvSpPr>
        <p:spPr>
          <a:xfrm flipH="false" flipV="false" rot="0">
            <a:off x="652658" y="1264465"/>
            <a:ext cx="6270918" cy="7758070"/>
          </a:xfrm>
          <a:custGeom>
            <a:avLst/>
            <a:gdLst/>
            <a:ahLst/>
            <a:cxnLst/>
            <a:rect r="r" b="b" t="t" l="l"/>
            <a:pathLst>
              <a:path h="7758070" w="6270918">
                <a:moveTo>
                  <a:pt x="0" y="0"/>
                </a:moveTo>
                <a:lnTo>
                  <a:pt x="6270918" y="0"/>
                </a:lnTo>
                <a:lnTo>
                  <a:pt x="6270918" y="7758070"/>
                </a:lnTo>
                <a:lnTo>
                  <a:pt x="0" y="7758070"/>
                </a:lnTo>
                <a:lnTo>
                  <a:pt x="0" y="0"/>
                </a:lnTo>
                <a:close/>
              </a:path>
            </a:pathLst>
          </a:custGeom>
          <a:blipFill>
            <a:blip r:embed="rId2"/>
            <a:stretch>
              <a:fillRect l="-42844" t="0" r="-42844" b="0"/>
            </a:stretch>
          </a:blipFill>
        </p:spPr>
      </p:sp>
      <p:grpSp>
        <p:nvGrpSpPr>
          <p:cNvPr name="Group 6" id="6"/>
          <p:cNvGrpSpPr/>
          <p:nvPr/>
        </p:nvGrpSpPr>
        <p:grpSpPr>
          <a:xfrm rot="0">
            <a:off x="8350749" y="2386437"/>
            <a:ext cx="8908551" cy="4714027"/>
            <a:chOff x="0" y="0"/>
            <a:chExt cx="11878069" cy="6285369"/>
          </a:xfrm>
        </p:grpSpPr>
        <p:sp>
          <p:nvSpPr>
            <p:cNvPr name="TextBox 7" id="7"/>
            <p:cNvSpPr txBox="true"/>
            <p:nvPr/>
          </p:nvSpPr>
          <p:spPr>
            <a:xfrm rot="0">
              <a:off x="0" y="-114300"/>
              <a:ext cx="8520931" cy="1408853"/>
            </a:xfrm>
            <a:prstGeom prst="rect">
              <a:avLst/>
            </a:prstGeom>
          </p:spPr>
          <p:txBody>
            <a:bodyPr anchor="t" rtlCol="false" tIns="0" lIns="0" bIns="0" rIns="0">
              <a:spAutoFit/>
            </a:bodyPr>
            <a:lstStyle/>
            <a:p>
              <a:pPr algn="l">
                <a:lnSpc>
                  <a:spcPts val="8959"/>
                </a:lnSpc>
              </a:pPr>
              <a:r>
                <a:rPr lang="en-US" sz="6399" b="true">
                  <a:solidFill>
                    <a:srgbClr val="000000"/>
                  </a:solidFill>
                  <a:latin typeface="Playfair Display 1 Bold"/>
                  <a:ea typeface="Playfair Display 1 Bold"/>
                  <a:cs typeface="Playfair Display 1 Bold"/>
                  <a:sym typeface="Playfair Display 1 Bold"/>
                </a:rPr>
                <a:t>Introduction</a:t>
              </a:r>
            </a:p>
          </p:txBody>
        </p:sp>
        <p:sp>
          <p:nvSpPr>
            <p:cNvPr name="TextBox 8" id="8"/>
            <p:cNvSpPr txBox="true"/>
            <p:nvPr/>
          </p:nvSpPr>
          <p:spPr>
            <a:xfrm rot="0">
              <a:off x="0" y="1554987"/>
              <a:ext cx="7209234" cy="449792"/>
            </a:xfrm>
            <a:prstGeom prst="rect">
              <a:avLst/>
            </a:prstGeom>
          </p:spPr>
          <p:txBody>
            <a:bodyPr anchor="t" rtlCol="false" tIns="0" lIns="0" bIns="0" rIns="0">
              <a:spAutoFit/>
            </a:bodyPr>
            <a:lstStyle/>
            <a:p>
              <a:pPr algn="l">
                <a:lnSpc>
                  <a:spcPts val="2800"/>
                </a:lnSpc>
              </a:pPr>
              <a:r>
                <a:rPr lang="en-US" sz="2000" spc="88">
                  <a:solidFill>
                    <a:srgbClr val="000000"/>
                  </a:solidFill>
                  <a:latin typeface="Open Sans"/>
                  <a:ea typeface="Open Sans"/>
                  <a:cs typeface="Open Sans"/>
                  <a:sym typeface="Open Sans"/>
                </a:rPr>
                <a:t>WHAT IS SHADDOW BAZAAR?</a:t>
              </a:r>
            </a:p>
          </p:txBody>
        </p:sp>
        <p:sp>
          <p:nvSpPr>
            <p:cNvPr name="AutoShape 9" id="9"/>
            <p:cNvSpPr/>
            <p:nvPr/>
          </p:nvSpPr>
          <p:spPr>
            <a:xfrm>
              <a:off x="16916" y="2384606"/>
              <a:ext cx="2390922" cy="0"/>
            </a:xfrm>
            <a:prstGeom prst="line">
              <a:avLst/>
            </a:prstGeom>
            <a:ln cap="flat" w="50800">
              <a:solidFill>
                <a:srgbClr val="5B5B5B"/>
              </a:solidFill>
              <a:prstDash val="solid"/>
              <a:headEnd type="none" len="sm" w="sm"/>
              <a:tailEnd type="none" len="sm" w="sm"/>
            </a:ln>
          </p:spPr>
        </p:sp>
        <p:sp>
          <p:nvSpPr>
            <p:cNvPr name="TextBox 10" id="10"/>
            <p:cNvSpPr txBox="true"/>
            <p:nvPr/>
          </p:nvSpPr>
          <p:spPr>
            <a:xfrm rot="0">
              <a:off x="16916" y="2651306"/>
              <a:ext cx="11861153" cy="3634063"/>
            </a:xfrm>
            <a:prstGeom prst="rect">
              <a:avLst/>
            </a:prstGeom>
          </p:spPr>
          <p:txBody>
            <a:bodyPr anchor="t" rtlCol="false" tIns="0" lIns="0" bIns="0" rIns="0">
              <a:spAutoFit/>
            </a:bodyPr>
            <a:lstStyle/>
            <a:p>
              <a:pPr algn="just">
                <a:lnSpc>
                  <a:spcPts val="3183"/>
                </a:lnSpc>
              </a:pPr>
              <a:r>
                <a:rPr lang="en-US" sz="1599" spc="14">
                  <a:solidFill>
                    <a:srgbClr val="000000"/>
                  </a:solidFill>
                  <a:latin typeface="Open Sans"/>
                  <a:ea typeface="Open Sans"/>
                  <a:cs typeface="Open Sans"/>
                  <a:sym typeface="Open Sans"/>
                </a:rPr>
                <a:t>Shaddow Bazaar is an e-commerce platform designed to provide a seamless shopping experience for users interested in purchasing and selling anything they want. This project aims to develop a comprehensive API, incorporating both back-end and front-end functionalities, as well as deployment using Docker containers.</a:t>
              </a:r>
            </a:p>
            <a:p>
              <a:pPr algn="just">
                <a:lnSpc>
                  <a:spcPts val="3183"/>
                </a:lnSpc>
              </a:pPr>
            </a:p>
            <a:p>
              <a:pPr algn="just">
                <a:lnSpc>
                  <a:spcPts val="3183"/>
                </a:lnSpc>
              </a:pPr>
              <a:r>
                <a:rPr lang="en-US" sz="1599" spc="14">
                  <a:solidFill>
                    <a:srgbClr val="000000"/>
                  </a:solidFill>
                  <a:latin typeface="Open Sans"/>
                  <a:ea typeface="Open Sans"/>
                  <a:cs typeface="Open Sans"/>
                  <a:sym typeface="Open Sans"/>
                </a:rPr>
                <a:t>Throughout this presentation, we'll delve into the project's purpose, key features, development process, and future prospects.</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TextBox 2" id="2"/>
          <p:cNvSpPr txBox="true"/>
          <p:nvPr/>
        </p:nvSpPr>
        <p:spPr>
          <a:xfrm rot="0">
            <a:off x="9916362" y="2496393"/>
            <a:ext cx="7816116" cy="1085215"/>
          </a:xfrm>
          <a:prstGeom prst="rect">
            <a:avLst/>
          </a:prstGeom>
        </p:spPr>
        <p:txBody>
          <a:bodyPr anchor="t" rtlCol="false" tIns="0" lIns="0" bIns="0" rIns="0">
            <a:spAutoFit/>
          </a:bodyPr>
          <a:lstStyle/>
          <a:p>
            <a:pPr algn="l">
              <a:lnSpc>
                <a:spcPts val="8959"/>
              </a:lnSpc>
            </a:pPr>
            <a:r>
              <a:rPr lang="en-US" sz="6399" b="true">
                <a:solidFill>
                  <a:srgbClr val="000000"/>
                </a:solidFill>
                <a:latin typeface="Playfair Display 1 Bold"/>
                <a:ea typeface="Playfair Display 1 Bold"/>
                <a:cs typeface="Playfair Display 1 Bold"/>
                <a:sym typeface="Playfair Display 1 Bold"/>
              </a:rPr>
              <a:t>Project Overview</a:t>
            </a:r>
          </a:p>
        </p:txBody>
      </p:sp>
      <p:sp>
        <p:nvSpPr>
          <p:cNvPr name="TextBox 3" id="3"/>
          <p:cNvSpPr txBox="true"/>
          <p:nvPr/>
        </p:nvSpPr>
        <p:spPr>
          <a:xfrm rot="0">
            <a:off x="9916362" y="3678128"/>
            <a:ext cx="5406926" cy="349250"/>
          </a:xfrm>
          <a:prstGeom prst="rect">
            <a:avLst/>
          </a:prstGeom>
        </p:spPr>
        <p:txBody>
          <a:bodyPr anchor="t" rtlCol="false" tIns="0" lIns="0" bIns="0" rIns="0">
            <a:spAutoFit/>
          </a:bodyPr>
          <a:lstStyle/>
          <a:p>
            <a:pPr algn="l">
              <a:lnSpc>
                <a:spcPts val="2800"/>
              </a:lnSpc>
            </a:pPr>
            <a:r>
              <a:rPr lang="en-US" sz="2000" spc="88">
                <a:solidFill>
                  <a:srgbClr val="000000"/>
                </a:solidFill>
                <a:latin typeface="Open Sans"/>
                <a:ea typeface="Open Sans"/>
                <a:cs typeface="Open Sans"/>
                <a:sym typeface="Open Sans"/>
              </a:rPr>
              <a:t>KEY FEATURES</a:t>
            </a:r>
          </a:p>
        </p:txBody>
      </p:sp>
      <p:sp>
        <p:nvSpPr>
          <p:cNvPr name="AutoShape 4" id="4"/>
          <p:cNvSpPr/>
          <p:nvPr/>
        </p:nvSpPr>
        <p:spPr>
          <a:xfrm>
            <a:off x="9929049" y="4312249"/>
            <a:ext cx="1793191" cy="0"/>
          </a:xfrm>
          <a:prstGeom prst="line">
            <a:avLst/>
          </a:prstGeom>
          <a:ln cap="flat" w="38100">
            <a:solidFill>
              <a:srgbClr val="5B5B5B"/>
            </a:solidFill>
            <a:prstDash val="solid"/>
            <a:headEnd type="none" len="sm" w="sm"/>
            <a:tailEnd type="none" len="sm" w="sm"/>
          </a:ln>
        </p:spPr>
      </p:sp>
      <p:sp>
        <p:nvSpPr>
          <p:cNvPr name="TextBox 5" id="5"/>
          <p:cNvSpPr txBox="true"/>
          <p:nvPr/>
        </p:nvSpPr>
        <p:spPr>
          <a:xfrm rot="0">
            <a:off x="9929049" y="4522134"/>
            <a:ext cx="7803429" cy="2354072"/>
          </a:xfrm>
          <a:prstGeom prst="rect">
            <a:avLst/>
          </a:prstGeom>
        </p:spPr>
        <p:txBody>
          <a:bodyPr anchor="t" rtlCol="false" tIns="0" lIns="0" bIns="0" rIns="0">
            <a:spAutoFit/>
          </a:bodyPr>
          <a:lstStyle/>
          <a:p>
            <a:pPr algn="just">
              <a:lnSpc>
                <a:spcPts val="3183"/>
              </a:lnSpc>
            </a:pPr>
            <a:r>
              <a:rPr lang="en-US" sz="1599" spc="14">
                <a:solidFill>
                  <a:srgbClr val="000000"/>
                </a:solidFill>
                <a:latin typeface="Open Sans"/>
                <a:ea typeface="Open Sans"/>
                <a:cs typeface="Open Sans"/>
                <a:sym typeface="Open Sans"/>
              </a:rPr>
              <a:t>Our platform boasts a robust back-end developed using the Symfony framework. </a:t>
            </a:r>
          </a:p>
          <a:p>
            <a:pPr algn="just">
              <a:lnSpc>
                <a:spcPts val="3183"/>
              </a:lnSpc>
            </a:pPr>
            <a:r>
              <a:rPr lang="en-US" sz="1599" spc="14">
                <a:solidFill>
                  <a:srgbClr val="000000"/>
                </a:solidFill>
                <a:latin typeface="Open Sans"/>
                <a:ea typeface="Open Sans"/>
                <a:cs typeface="Open Sans"/>
                <a:sym typeface="Open Sans"/>
              </a:rPr>
              <a:t>The front-end is powered by React, enhancing user interactivity and responsiveness. </a:t>
            </a:r>
          </a:p>
          <a:p>
            <a:pPr algn="just">
              <a:lnSpc>
                <a:spcPts val="3183"/>
              </a:lnSpc>
            </a:pPr>
            <a:r>
              <a:rPr lang="en-US" sz="1599" spc="14">
                <a:solidFill>
                  <a:srgbClr val="000000"/>
                </a:solidFill>
                <a:latin typeface="Open Sans"/>
                <a:ea typeface="Open Sans"/>
                <a:cs typeface="Open Sans"/>
                <a:sym typeface="Open Sans"/>
              </a:rPr>
              <a:t>Deployment is streamlined using Docker containers, ensuring scalability and efficiency.</a:t>
            </a:r>
          </a:p>
        </p:txBody>
      </p:sp>
      <p:grpSp>
        <p:nvGrpSpPr>
          <p:cNvPr name="Group 6" id="6"/>
          <p:cNvGrpSpPr/>
          <p:nvPr/>
        </p:nvGrpSpPr>
        <p:grpSpPr>
          <a:xfrm rot="0">
            <a:off x="637077" y="583338"/>
            <a:ext cx="8777358" cy="9047225"/>
            <a:chOff x="0" y="0"/>
            <a:chExt cx="11703144" cy="12062967"/>
          </a:xfrm>
        </p:grpSpPr>
        <p:grpSp>
          <p:nvGrpSpPr>
            <p:cNvPr name="Group 7" id="7"/>
            <p:cNvGrpSpPr/>
            <p:nvPr/>
          </p:nvGrpSpPr>
          <p:grpSpPr>
            <a:xfrm rot="0">
              <a:off x="0" y="9386213"/>
              <a:ext cx="5985253" cy="2676754"/>
              <a:chOff x="0" y="0"/>
              <a:chExt cx="1182272" cy="528742"/>
            </a:xfrm>
          </p:grpSpPr>
          <p:sp>
            <p:nvSpPr>
              <p:cNvPr name="Freeform 8" id="8"/>
              <p:cNvSpPr/>
              <p:nvPr/>
            </p:nvSpPr>
            <p:spPr>
              <a:xfrm flipH="false" flipV="false" rot="0">
                <a:off x="0" y="0"/>
                <a:ext cx="1182272" cy="528742"/>
              </a:xfrm>
              <a:custGeom>
                <a:avLst/>
                <a:gdLst/>
                <a:ahLst/>
                <a:cxnLst/>
                <a:rect r="r" b="b" t="t" l="l"/>
                <a:pathLst>
                  <a:path h="528742" w="1182272">
                    <a:moveTo>
                      <a:pt x="0" y="0"/>
                    </a:moveTo>
                    <a:lnTo>
                      <a:pt x="1182272" y="0"/>
                    </a:lnTo>
                    <a:lnTo>
                      <a:pt x="1182272" y="528742"/>
                    </a:lnTo>
                    <a:lnTo>
                      <a:pt x="0" y="528742"/>
                    </a:lnTo>
                    <a:close/>
                  </a:path>
                </a:pathLst>
              </a:custGeom>
              <a:solidFill>
                <a:srgbClr val="E6E6E6"/>
              </a:solidFill>
            </p:spPr>
          </p:sp>
          <p:sp>
            <p:nvSpPr>
              <p:cNvPr name="TextBox 9" id="9"/>
              <p:cNvSpPr txBox="true"/>
              <p:nvPr/>
            </p:nvSpPr>
            <p:spPr>
              <a:xfrm>
                <a:off x="0" y="-38100"/>
                <a:ext cx="1182272" cy="566842"/>
              </a:xfrm>
              <a:prstGeom prst="rect">
                <a:avLst/>
              </a:prstGeom>
            </p:spPr>
            <p:txBody>
              <a:bodyPr anchor="ctr" rtlCol="false" tIns="50800" lIns="50800" bIns="50800" rIns="50800"/>
              <a:lstStyle/>
              <a:p>
                <a:pPr algn="ctr">
                  <a:lnSpc>
                    <a:spcPts val="2659"/>
                  </a:lnSpc>
                  <a:spcBef>
                    <a:spcPct val="0"/>
                  </a:spcBef>
                </a:pPr>
              </a:p>
            </p:txBody>
          </p:sp>
        </p:grpSp>
        <p:sp>
          <p:nvSpPr>
            <p:cNvPr name="Freeform 10" id="10"/>
            <p:cNvSpPr/>
            <p:nvPr/>
          </p:nvSpPr>
          <p:spPr>
            <a:xfrm flipH="false" flipV="false" rot="0">
              <a:off x="0" y="0"/>
              <a:ext cx="5985253" cy="9100357"/>
            </a:xfrm>
            <a:custGeom>
              <a:avLst/>
              <a:gdLst/>
              <a:ahLst/>
              <a:cxnLst/>
              <a:rect r="r" b="b" t="t" l="l"/>
              <a:pathLst>
                <a:path h="9100357" w="5985253">
                  <a:moveTo>
                    <a:pt x="0" y="0"/>
                  </a:moveTo>
                  <a:lnTo>
                    <a:pt x="5985253" y="0"/>
                  </a:lnTo>
                  <a:lnTo>
                    <a:pt x="5985253" y="9100357"/>
                  </a:lnTo>
                  <a:lnTo>
                    <a:pt x="0" y="9100357"/>
                  </a:lnTo>
                  <a:lnTo>
                    <a:pt x="0" y="0"/>
                  </a:lnTo>
                  <a:close/>
                </a:path>
              </a:pathLst>
            </a:custGeom>
            <a:blipFill>
              <a:blip r:embed="rId2"/>
              <a:stretch>
                <a:fillRect l="-63892" t="0" r="-63892" b="0"/>
              </a:stretch>
            </a:blipFill>
          </p:spPr>
        </p:sp>
        <p:sp>
          <p:nvSpPr>
            <p:cNvPr name="Freeform 11" id="11"/>
            <p:cNvSpPr/>
            <p:nvPr/>
          </p:nvSpPr>
          <p:spPr>
            <a:xfrm flipH="false" flipV="false" rot="0">
              <a:off x="6194383" y="0"/>
              <a:ext cx="5508762" cy="7122196"/>
            </a:xfrm>
            <a:custGeom>
              <a:avLst/>
              <a:gdLst/>
              <a:ahLst/>
              <a:cxnLst/>
              <a:rect r="r" b="b" t="t" l="l"/>
              <a:pathLst>
                <a:path h="7122196" w="5508762">
                  <a:moveTo>
                    <a:pt x="0" y="0"/>
                  </a:moveTo>
                  <a:lnTo>
                    <a:pt x="5508761" y="0"/>
                  </a:lnTo>
                  <a:lnTo>
                    <a:pt x="5508761" y="7122196"/>
                  </a:lnTo>
                  <a:lnTo>
                    <a:pt x="0" y="7122196"/>
                  </a:lnTo>
                  <a:lnTo>
                    <a:pt x="0" y="0"/>
                  </a:lnTo>
                  <a:close/>
                </a:path>
              </a:pathLst>
            </a:custGeom>
            <a:blipFill>
              <a:blip r:embed="rId3"/>
              <a:stretch>
                <a:fillRect l="-47027" t="0" r="-47027" b="0"/>
              </a:stretch>
            </a:blipFill>
          </p:spPr>
        </p:sp>
        <p:sp>
          <p:nvSpPr>
            <p:cNvPr name="Freeform 12" id="12"/>
            <p:cNvSpPr/>
            <p:nvPr/>
          </p:nvSpPr>
          <p:spPr>
            <a:xfrm flipH="false" flipV="false" rot="0">
              <a:off x="6194383" y="7409334"/>
              <a:ext cx="5508762" cy="4653633"/>
            </a:xfrm>
            <a:custGeom>
              <a:avLst/>
              <a:gdLst/>
              <a:ahLst/>
              <a:cxnLst/>
              <a:rect r="r" b="b" t="t" l="l"/>
              <a:pathLst>
                <a:path h="4653633" w="5508762">
                  <a:moveTo>
                    <a:pt x="0" y="0"/>
                  </a:moveTo>
                  <a:lnTo>
                    <a:pt x="5508761" y="0"/>
                  </a:lnTo>
                  <a:lnTo>
                    <a:pt x="5508761" y="4653633"/>
                  </a:lnTo>
                  <a:lnTo>
                    <a:pt x="0" y="4653633"/>
                  </a:lnTo>
                  <a:lnTo>
                    <a:pt x="0" y="0"/>
                  </a:lnTo>
                  <a:close/>
                </a:path>
              </a:pathLst>
            </a:custGeom>
            <a:blipFill>
              <a:blip r:embed="rId4"/>
              <a:stretch>
                <a:fillRect l="-13397" t="0" r="-13397" b="0"/>
              </a:stretch>
            </a:blipFill>
          </p:spPr>
        </p:sp>
        <p:sp>
          <p:nvSpPr>
            <p:cNvPr name="TextBox 13" id="13"/>
            <p:cNvSpPr txBox="true"/>
            <p:nvPr/>
          </p:nvSpPr>
          <p:spPr>
            <a:xfrm rot="0">
              <a:off x="343960" y="9674932"/>
              <a:ext cx="5190853" cy="2096220"/>
            </a:xfrm>
            <a:prstGeom prst="rect">
              <a:avLst/>
            </a:prstGeom>
          </p:spPr>
          <p:txBody>
            <a:bodyPr anchor="t" rtlCol="false" tIns="0" lIns="0" bIns="0" rIns="0">
              <a:spAutoFit/>
            </a:bodyPr>
            <a:lstStyle/>
            <a:p>
              <a:pPr algn="ctr">
                <a:lnSpc>
                  <a:spcPts val="4311"/>
                </a:lnSpc>
              </a:pPr>
              <a:r>
                <a:rPr lang="en-US" b="true" sz="2799" i="true">
                  <a:solidFill>
                    <a:srgbClr val="000000"/>
                  </a:solidFill>
                  <a:latin typeface="Playfair Display 2 Bold Italics"/>
                  <a:ea typeface="Playfair Display 2 Bold Italics"/>
                  <a:cs typeface="Playfair Display 2 Bold Italics"/>
                  <a:sym typeface="Playfair Display 2 Bold Italics"/>
                </a:rPr>
                <a:t>"Innovative </a:t>
              </a:r>
            </a:p>
            <a:p>
              <a:pPr algn="ctr">
                <a:lnSpc>
                  <a:spcPts val="4311"/>
                </a:lnSpc>
              </a:pPr>
              <a:r>
                <a:rPr lang="en-US" b="true" sz="2799" i="true">
                  <a:solidFill>
                    <a:srgbClr val="000000"/>
                  </a:solidFill>
                  <a:latin typeface="Playfair Display 2 Bold Italics"/>
                  <a:ea typeface="Playfair Display 2 Bold Italics"/>
                  <a:cs typeface="Playfair Display 2 Bold Italics"/>
                  <a:sym typeface="Playfair Display 2 Bold Italics"/>
                </a:rPr>
                <a:t>e-commerce </a:t>
              </a:r>
            </a:p>
            <a:p>
              <a:pPr algn="ctr">
                <a:lnSpc>
                  <a:spcPts val="4311"/>
                </a:lnSpc>
              </a:pPr>
              <a:r>
                <a:rPr lang="en-US" b="true" sz="2799" i="true">
                  <a:solidFill>
                    <a:srgbClr val="000000"/>
                  </a:solidFill>
                  <a:latin typeface="Playfair Display 2 Bold Italics"/>
                  <a:ea typeface="Playfair Display 2 Bold Italics"/>
                  <a:cs typeface="Playfair Display 2 Bold Italics"/>
                  <a:sym typeface="Playfair Display 2 Bold Italics"/>
                </a:rPr>
                <a:t>platform."</a:t>
              </a:r>
            </a:p>
          </p:txBody>
        </p:sp>
      </p:gr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380959" y="277874"/>
            <a:ext cx="3444487" cy="5781894"/>
            <a:chOff x="0" y="0"/>
            <a:chExt cx="965430" cy="1620566"/>
          </a:xfrm>
        </p:grpSpPr>
        <p:sp>
          <p:nvSpPr>
            <p:cNvPr name="Freeform 3" id="3"/>
            <p:cNvSpPr/>
            <p:nvPr/>
          </p:nvSpPr>
          <p:spPr>
            <a:xfrm flipH="false" flipV="false" rot="0">
              <a:off x="0" y="0"/>
              <a:ext cx="965430" cy="1620566"/>
            </a:xfrm>
            <a:custGeom>
              <a:avLst/>
              <a:gdLst/>
              <a:ahLst/>
              <a:cxnLst/>
              <a:rect r="r" b="b" t="t" l="l"/>
              <a:pathLst>
                <a:path h="1620566" w="965430">
                  <a:moveTo>
                    <a:pt x="0" y="0"/>
                  </a:moveTo>
                  <a:lnTo>
                    <a:pt x="965430" y="0"/>
                  </a:lnTo>
                  <a:lnTo>
                    <a:pt x="965430" y="1620566"/>
                  </a:lnTo>
                  <a:lnTo>
                    <a:pt x="0" y="1620566"/>
                  </a:lnTo>
                  <a:close/>
                </a:path>
              </a:pathLst>
            </a:custGeom>
            <a:solidFill>
              <a:srgbClr val="DDDDDD"/>
            </a:solidFill>
          </p:spPr>
        </p:sp>
        <p:sp>
          <p:nvSpPr>
            <p:cNvPr name="TextBox 4" id="4"/>
            <p:cNvSpPr txBox="true"/>
            <p:nvPr/>
          </p:nvSpPr>
          <p:spPr>
            <a:xfrm>
              <a:off x="0" y="-38100"/>
              <a:ext cx="965430" cy="1658666"/>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0">
            <a:off x="5387460" y="3884440"/>
            <a:ext cx="3423554" cy="5746758"/>
            <a:chOff x="0" y="0"/>
            <a:chExt cx="965430" cy="1620566"/>
          </a:xfrm>
        </p:grpSpPr>
        <p:sp>
          <p:nvSpPr>
            <p:cNvPr name="Freeform 6" id="6"/>
            <p:cNvSpPr/>
            <p:nvPr/>
          </p:nvSpPr>
          <p:spPr>
            <a:xfrm flipH="false" flipV="false" rot="0">
              <a:off x="0" y="0"/>
              <a:ext cx="965430" cy="1620566"/>
            </a:xfrm>
            <a:custGeom>
              <a:avLst/>
              <a:gdLst/>
              <a:ahLst/>
              <a:cxnLst/>
              <a:rect r="r" b="b" t="t" l="l"/>
              <a:pathLst>
                <a:path h="1620566" w="965430">
                  <a:moveTo>
                    <a:pt x="0" y="0"/>
                  </a:moveTo>
                  <a:lnTo>
                    <a:pt x="965430" y="0"/>
                  </a:lnTo>
                  <a:lnTo>
                    <a:pt x="965430" y="1620566"/>
                  </a:lnTo>
                  <a:lnTo>
                    <a:pt x="0" y="1620566"/>
                  </a:lnTo>
                  <a:close/>
                </a:path>
              </a:pathLst>
            </a:custGeom>
            <a:solidFill>
              <a:srgbClr val="DDDDDD"/>
            </a:solidFill>
          </p:spPr>
        </p:sp>
        <p:sp>
          <p:nvSpPr>
            <p:cNvPr name="TextBox 7" id="7"/>
            <p:cNvSpPr txBox="true"/>
            <p:nvPr/>
          </p:nvSpPr>
          <p:spPr>
            <a:xfrm>
              <a:off x="0" y="-38100"/>
              <a:ext cx="965430" cy="1658666"/>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9609130" y="517040"/>
            <a:ext cx="3423554" cy="5746758"/>
            <a:chOff x="0" y="0"/>
            <a:chExt cx="965430" cy="1620566"/>
          </a:xfrm>
        </p:grpSpPr>
        <p:sp>
          <p:nvSpPr>
            <p:cNvPr name="Freeform 9" id="9"/>
            <p:cNvSpPr/>
            <p:nvPr/>
          </p:nvSpPr>
          <p:spPr>
            <a:xfrm flipH="false" flipV="false" rot="0">
              <a:off x="0" y="0"/>
              <a:ext cx="965430" cy="1620566"/>
            </a:xfrm>
            <a:custGeom>
              <a:avLst/>
              <a:gdLst/>
              <a:ahLst/>
              <a:cxnLst/>
              <a:rect r="r" b="b" t="t" l="l"/>
              <a:pathLst>
                <a:path h="1620566" w="965430">
                  <a:moveTo>
                    <a:pt x="0" y="0"/>
                  </a:moveTo>
                  <a:lnTo>
                    <a:pt x="965430" y="0"/>
                  </a:lnTo>
                  <a:lnTo>
                    <a:pt x="965430" y="1620566"/>
                  </a:lnTo>
                  <a:lnTo>
                    <a:pt x="0" y="1620566"/>
                  </a:lnTo>
                  <a:close/>
                </a:path>
              </a:pathLst>
            </a:custGeom>
            <a:solidFill>
              <a:srgbClr val="DDDDDD"/>
            </a:solidFill>
          </p:spPr>
        </p:sp>
        <p:sp>
          <p:nvSpPr>
            <p:cNvPr name="TextBox 10" id="10"/>
            <p:cNvSpPr txBox="true"/>
            <p:nvPr/>
          </p:nvSpPr>
          <p:spPr>
            <a:xfrm>
              <a:off x="0" y="-38100"/>
              <a:ext cx="965430" cy="1658666"/>
            </a:xfrm>
            <a:prstGeom prst="rect">
              <a:avLst/>
            </a:prstGeom>
          </p:spPr>
          <p:txBody>
            <a:bodyPr anchor="ctr" rtlCol="false" tIns="50800" lIns="50800" bIns="50800" rIns="50800"/>
            <a:lstStyle/>
            <a:p>
              <a:pPr algn="ctr">
                <a:lnSpc>
                  <a:spcPts val="2659"/>
                </a:lnSpc>
                <a:spcBef>
                  <a:spcPct val="0"/>
                </a:spcBef>
              </a:pPr>
            </a:p>
          </p:txBody>
        </p:sp>
      </p:grpSp>
      <p:sp>
        <p:nvSpPr>
          <p:cNvPr name="Freeform 11" id="11"/>
          <p:cNvSpPr/>
          <p:nvPr/>
        </p:nvSpPr>
        <p:spPr>
          <a:xfrm flipH="false" flipV="false" rot="0">
            <a:off x="1583351" y="517040"/>
            <a:ext cx="3447954" cy="5781894"/>
          </a:xfrm>
          <a:custGeom>
            <a:avLst/>
            <a:gdLst/>
            <a:ahLst/>
            <a:cxnLst/>
            <a:rect r="r" b="b" t="t" l="l"/>
            <a:pathLst>
              <a:path h="5781894" w="3447954">
                <a:moveTo>
                  <a:pt x="0" y="0"/>
                </a:moveTo>
                <a:lnTo>
                  <a:pt x="3447954" y="0"/>
                </a:lnTo>
                <a:lnTo>
                  <a:pt x="3447954" y="5781895"/>
                </a:lnTo>
                <a:lnTo>
                  <a:pt x="0" y="5781895"/>
                </a:lnTo>
                <a:lnTo>
                  <a:pt x="0" y="0"/>
                </a:lnTo>
                <a:close/>
              </a:path>
            </a:pathLst>
          </a:custGeom>
          <a:blipFill>
            <a:blip r:embed="rId2"/>
            <a:stretch>
              <a:fillRect l="-33845" t="0" r="-33845" b="0"/>
            </a:stretch>
          </a:blipFill>
        </p:spPr>
      </p:sp>
      <p:sp>
        <p:nvSpPr>
          <p:cNvPr name="Freeform 12" id="12"/>
          <p:cNvSpPr/>
          <p:nvPr/>
        </p:nvSpPr>
        <p:spPr>
          <a:xfrm flipH="false" flipV="false" rot="0">
            <a:off x="9371777" y="752979"/>
            <a:ext cx="3438798" cy="5766540"/>
          </a:xfrm>
          <a:custGeom>
            <a:avLst/>
            <a:gdLst/>
            <a:ahLst/>
            <a:cxnLst/>
            <a:rect r="r" b="b" t="t" l="l"/>
            <a:pathLst>
              <a:path h="5766540" w="3438798">
                <a:moveTo>
                  <a:pt x="0" y="0"/>
                </a:moveTo>
                <a:lnTo>
                  <a:pt x="3438798" y="0"/>
                </a:lnTo>
                <a:lnTo>
                  <a:pt x="3438798" y="5766540"/>
                </a:lnTo>
                <a:lnTo>
                  <a:pt x="0" y="5766540"/>
                </a:lnTo>
                <a:lnTo>
                  <a:pt x="0" y="0"/>
                </a:lnTo>
                <a:close/>
              </a:path>
            </a:pathLst>
          </a:custGeom>
          <a:blipFill>
            <a:blip r:embed="rId3"/>
            <a:stretch>
              <a:fillRect l="-69140" t="0" r="-69140" b="0"/>
            </a:stretch>
          </a:blipFill>
        </p:spPr>
      </p:sp>
      <p:sp>
        <p:nvSpPr>
          <p:cNvPr name="Freeform 13" id="13"/>
          <p:cNvSpPr/>
          <p:nvPr/>
        </p:nvSpPr>
        <p:spPr>
          <a:xfrm flipH="false" flipV="false" rot="0">
            <a:off x="5588621" y="3700464"/>
            <a:ext cx="3427001" cy="5746758"/>
          </a:xfrm>
          <a:custGeom>
            <a:avLst/>
            <a:gdLst/>
            <a:ahLst/>
            <a:cxnLst/>
            <a:rect r="r" b="b" t="t" l="l"/>
            <a:pathLst>
              <a:path h="5746758" w="3427001">
                <a:moveTo>
                  <a:pt x="0" y="0"/>
                </a:moveTo>
                <a:lnTo>
                  <a:pt x="3427001" y="0"/>
                </a:lnTo>
                <a:lnTo>
                  <a:pt x="3427001" y="5746758"/>
                </a:lnTo>
                <a:lnTo>
                  <a:pt x="0" y="5746758"/>
                </a:lnTo>
                <a:lnTo>
                  <a:pt x="0" y="0"/>
                </a:lnTo>
                <a:close/>
              </a:path>
            </a:pathLst>
          </a:custGeom>
          <a:blipFill>
            <a:blip r:embed="rId4"/>
            <a:stretch>
              <a:fillRect l="-28012" t="0" r="-28012" b="0"/>
            </a:stretch>
          </a:blipFill>
        </p:spPr>
      </p:sp>
      <p:sp>
        <p:nvSpPr>
          <p:cNvPr name="TextBox 14" id="14"/>
          <p:cNvSpPr txBox="true"/>
          <p:nvPr/>
        </p:nvSpPr>
        <p:spPr>
          <a:xfrm rot="-5400000">
            <a:off x="14836518" y="7037305"/>
            <a:ext cx="4102571" cy="1085215"/>
          </a:xfrm>
          <a:prstGeom prst="rect">
            <a:avLst/>
          </a:prstGeom>
        </p:spPr>
        <p:txBody>
          <a:bodyPr anchor="t" rtlCol="false" tIns="0" lIns="0" bIns="0" rIns="0">
            <a:spAutoFit/>
          </a:bodyPr>
          <a:lstStyle/>
          <a:p>
            <a:pPr algn="l">
              <a:lnSpc>
                <a:spcPts val="8959"/>
              </a:lnSpc>
            </a:pPr>
            <a:r>
              <a:rPr lang="en-US" sz="6399" b="true">
                <a:solidFill>
                  <a:srgbClr val="000000"/>
                </a:solidFill>
                <a:latin typeface="Playfair Display 1 Bold"/>
                <a:ea typeface="Playfair Display 1 Bold"/>
                <a:cs typeface="Playfair Display 1 Bold"/>
                <a:sym typeface="Playfair Display 1 Bold"/>
              </a:rPr>
              <a:t>Our Team</a:t>
            </a:r>
          </a:p>
        </p:txBody>
      </p:sp>
      <p:grpSp>
        <p:nvGrpSpPr>
          <p:cNvPr name="Group 15" id="15"/>
          <p:cNvGrpSpPr/>
          <p:nvPr/>
        </p:nvGrpSpPr>
        <p:grpSpPr>
          <a:xfrm rot="0">
            <a:off x="1800633" y="4975383"/>
            <a:ext cx="3013390" cy="1106487"/>
            <a:chOff x="0" y="0"/>
            <a:chExt cx="4017853" cy="1475316"/>
          </a:xfrm>
        </p:grpSpPr>
        <p:sp>
          <p:nvSpPr>
            <p:cNvPr name="TextBox 16" id="16"/>
            <p:cNvSpPr txBox="true"/>
            <p:nvPr/>
          </p:nvSpPr>
          <p:spPr>
            <a:xfrm rot="0">
              <a:off x="0" y="-38100"/>
              <a:ext cx="4017853" cy="515620"/>
            </a:xfrm>
            <a:prstGeom prst="rect">
              <a:avLst/>
            </a:prstGeom>
          </p:spPr>
          <p:txBody>
            <a:bodyPr anchor="t" rtlCol="false" tIns="0" lIns="0" bIns="0" rIns="0">
              <a:spAutoFit/>
            </a:bodyPr>
            <a:lstStyle/>
            <a:p>
              <a:pPr algn="ctr">
                <a:lnSpc>
                  <a:spcPts val="3359"/>
                </a:lnSpc>
              </a:pPr>
              <a:r>
                <a:rPr lang="en-US" b="true" sz="2400" spc="105">
                  <a:solidFill>
                    <a:srgbClr val="FFFFFF"/>
                  </a:solidFill>
                  <a:latin typeface="Open Sans Bold"/>
                  <a:ea typeface="Open Sans Bold"/>
                  <a:cs typeface="Open Sans Bold"/>
                  <a:sym typeface="Open Sans Bold"/>
                </a:rPr>
                <a:t>LUCAS FIXARI</a:t>
              </a:r>
            </a:p>
          </p:txBody>
        </p:sp>
        <p:sp>
          <p:nvSpPr>
            <p:cNvPr name="TextBox 17" id="17"/>
            <p:cNvSpPr txBox="true"/>
            <p:nvPr/>
          </p:nvSpPr>
          <p:spPr>
            <a:xfrm rot="0">
              <a:off x="0" y="555625"/>
              <a:ext cx="4017853" cy="919692"/>
            </a:xfrm>
            <a:prstGeom prst="rect">
              <a:avLst/>
            </a:prstGeom>
          </p:spPr>
          <p:txBody>
            <a:bodyPr anchor="t" rtlCol="false" tIns="0" lIns="0" bIns="0" rIns="0">
              <a:spAutoFit/>
            </a:bodyPr>
            <a:lstStyle/>
            <a:p>
              <a:pPr algn="ctr">
                <a:lnSpc>
                  <a:spcPts val="2800"/>
                </a:lnSpc>
              </a:pPr>
              <a:r>
                <a:rPr lang="en-US" sz="2000" i="true" spc="40">
                  <a:solidFill>
                    <a:srgbClr val="FFFFFF"/>
                  </a:solidFill>
                  <a:latin typeface="Open Sans Italics"/>
                  <a:ea typeface="Open Sans Italics"/>
                  <a:cs typeface="Open Sans Italics"/>
                  <a:sym typeface="Open Sans Italics"/>
                </a:rPr>
                <a:t>Versatile Back-End Developer</a:t>
              </a:r>
            </a:p>
          </p:txBody>
        </p:sp>
      </p:grpSp>
      <p:grpSp>
        <p:nvGrpSpPr>
          <p:cNvPr name="Group 18" id="18"/>
          <p:cNvGrpSpPr/>
          <p:nvPr/>
        </p:nvGrpSpPr>
        <p:grpSpPr>
          <a:xfrm rot="0">
            <a:off x="5518290" y="8354578"/>
            <a:ext cx="3567663" cy="735171"/>
            <a:chOff x="0" y="0"/>
            <a:chExt cx="4756885" cy="980228"/>
          </a:xfrm>
        </p:grpSpPr>
        <p:sp>
          <p:nvSpPr>
            <p:cNvPr name="TextBox 19" id="19"/>
            <p:cNvSpPr txBox="true"/>
            <p:nvPr/>
          </p:nvSpPr>
          <p:spPr>
            <a:xfrm rot="0">
              <a:off x="0" y="-38100"/>
              <a:ext cx="4756885" cy="515620"/>
            </a:xfrm>
            <a:prstGeom prst="rect">
              <a:avLst/>
            </a:prstGeom>
          </p:spPr>
          <p:txBody>
            <a:bodyPr anchor="t" rtlCol="false" tIns="0" lIns="0" bIns="0" rIns="0">
              <a:spAutoFit/>
            </a:bodyPr>
            <a:lstStyle/>
            <a:p>
              <a:pPr algn="ctr">
                <a:lnSpc>
                  <a:spcPts val="3359"/>
                </a:lnSpc>
              </a:pPr>
              <a:r>
                <a:rPr lang="en-US" b="true" sz="2400" spc="105">
                  <a:solidFill>
                    <a:srgbClr val="FFFFFF"/>
                  </a:solidFill>
                  <a:latin typeface="Open Sans Bold"/>
                  <a:ea typeface="Open Sans Bold"/>
                  <a:cs typeface="Open Sans Bold"/>
                  <a:sym typeface="Open Sans Bold"/>
                </a:rPr>
                <a:t>WILLIAM WOZIWODA</a:t>
              </a:r>
            </a:p>
          </p:txBody>
        </p:sp>
        <p:sp>
          <p:nvSpPr>
            <p:cNvPr name="TextBox 20" id="20"/>
            <p:cNvSpPr txBox="true"/>
            <p:nvPr/>
          </p:nvSpPr>
          <p:spPr>
            <a:xfrm rot="0">
              <a:off x="0" y="530437"/>
              <a:ext cx="4668943" cy="449792"/>
            </a:xfrm>
            <a:prstGeom prst="rect">
              <a:avLst/>
            </a:prstGeom>
          </p:spPr>
          <p:txBody>
            <a:bodyPr anchor="t" rtlCol="false" tIns="0" lIns="0" bIns="0" rIns="0">
              <a:spAutoFit/>
            </a:bodyPr>
            <a:lstStyle/>
            <a:p>
              <a:pPr algn="ctr">
                <a:lnSpc>
                  <a:spcPts val="2800"/>
                </a:lnSpc>
              </a:pPr>
              <a:r>
                <a:rPr lang="en-US" sz="2000" i="true" spc="40">
                  <a:solidFill>
                    <a:srgbClr val="FFFFFF"/>
                  </a:solidFill>
                  <a:latin typeface="Open Sans Italics"/>
                  <a:ea typeface="Open Sans Italics"/>
                  <a:cs typeface="Open Sans Italics"/>
                  <a:sym typeface="Open Sans Italics"/>
                </a:rPr>
                <a:t>API Developer</a:t>
              </a:r>
            </a:p>
          </p:txBody>
        </p:sp>
      </p:grpSp>
      <p:grpSp>
        <p:nvGrpSpPr>
          <p:cNvPr name="Group 21" id="21"/>
          <p:cNvGrpSpPr/>
          <p:nvPr/>
        </p:nvGrpSpPr>
        <p:grpSpPr>
          <a:xfrm rot="0">
            <a:off x="9585944" y="5528627"/>
            <a:ext cx="3025513" cy="735171"/>
            <a:chOff x="0" y="0"/>
            <a:chExt cx="4034017" cy="980228"/>
          </a:xfrm>
        </p:grpSpPr>
        <p:sp>
          <p:nvSpPr>
            <p:cNvPr name="TextBox 22" id="22"/>
            <p:cNvSpPr txBox="true"/>
            <p:nvPr/>
          </p:nvSpPr>
          <p:spPr>
            <a:xfrm rot="0">
              <a:off x="0" y="-38100"/>
              <a:ext cx="4034017" cy="515620"/>
            </a:xfrm>
            <a:prstGeom prst="rect">
              <a:avLst/>
            </a:prstGeom>
          </p:spPr>
          <p:txBody>
            <a:bodyPr anchor="t" rtlCol="false" tIns="0" lIns="0" bIns="0" rIns="0">
              <a:spAutoFit/>
            </a:bodyPr>
            <a:lstStyle/>
            <a:p>
              <a:pPr algn="ctr">
                <a:lnSpc>
                  <a:spcPts val="3359"/>
                </a:lnSpc>
              </a:pPr>
              <a:r>
                <a:rPr lang="en-US" b="true" sz="2400" spc="105">
                  <a:solidFill>
                    <a:srgbClr val="FFFFFF"/>
                  </a:solidFill>
                  <a:latin typeface="Open Sans Bold"/>
                  <a:ea typeface="Open Sans Bold"/>
                  <a:cs typeface="Open Sans Bold"/>
                  <a:sym typeface="Open Sans Bold"/>
                </a:rPr>
                <a:t>PIERRE ROCHETTE</a:t>
              </a:r>
            </a:p>
          </p:txBody>
        </p:sp>
        <p:sp>
          <p:nvSpPr>
            <p:cNvPr name="TextBox 23" id="23"/>
            <p:cNvSpPr txBox="true"/>
            <p:nvPr/>
          </p:nvSpPr>
          <p:spPr>
            <a:xfrm rot="0">
              <a:off x="0" y="530437"/>
              <a:ext cx="3959439" cy="449792"/>
            </a:xfrm>
            <a:prstGeom prst="rect">
              <a:avLst/>
            </a:prstGeom>
          </p:spPr>
          <p:txBody>
            <a:bodyPr anchor="t" rtlCol="false" tIns="0" lIns="0" bIns="0" rIns="0">
              <a:spAutoFit/>
            </a:bodyPr>
            <a:lstStyle/>
            <a:p>
              <a:pPr algn="ctr">
                <a:lnSpc>
                  <a:spcPts val="2800"/>
                </a:lnSpc>
              </a:pPr>
              <a:r>
                <a:rPr lang="en-US" sz="2000" i="true" spc="40">
                  <a:solidFill>
                    <a:srgbClr val="FFFFFF"/>
                  </a:solidFill>
                  <a:latin typeface="Open Sans Italics"/>
                  <a:ea typeface="Open Sans Italics"/>
                  <a:cs typeface="Open Sans Italics"/>
                  <a:sym typeface="Open Sans Italics"/>
                </a:rPr>
                <a:t>Front-End Developer</a:t>
              </a:r>
            </a:p>
          </p:txBody>
        </p:sp>
      </p:grpSp>
      <p:sp>
        <p:nvSpPr>
          <p:cNvPr name="AutoShape 24" id="24"/>
          <p:cNvSpPr/>
          <p:nvPr/>
        </p:nvSpPr>
        <p:spPr>
          <a:xfrm>
            <a:off x="17071358" y="-467758"/>
            <a:ext cx="19050" cy="6105448"/>
          </a:xfrm>
          <a:prstGeom prst="line">
            <a:avLst/>
          </a:prstGeom>
          <a:ln cap="flat" w="38100">
            <a:solidFill>
              <a:srgbClr val="5B5B5B"/>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9427764" y="1414072"/>
            <a:ext cx="9317548" cy="7423153"/>
            <a:chOff x="0" y="0"/>
            <a:chExt cx="2454004" cy="1955069"/>
          </a:xfrm>
        </p:grpSpPr>
        <p:sp>
          <p:nvSpPr>
            <p:cNvPr name="Freeform 3" id="3"/>
            <p:cNvSpPr/>
            <p:nvPr/>
          </p:nvSpPr>
          <p:spPr>
            <a:xfrm flipH="false" flipV="false" rot="0">
              <a:off x="0" y="0"/>
              <a:ext cx="2454004" cy="1955069"/>
            </a:xfrm>
            <a:custGeom>
              <a:avLst/>
              <a:gdLst/>
              <a:ahLst/>
              <a:cxnLst/>
              <a:rect r="r" b="b" t="t" l="l"/>
              <a:pathLst>
                <a:path h="1955069" w="2454004">
                  <a:moveTo>
                    <a:pt x="0" y="0"/>
                  </a:moveTo>
                  <a:lnTo>
                    <a:pt x="2454004" y="0"/>
                  </a:lnTo>
                  <a:lnTo>
                    <a:pt x="2454004" y="1955069"/>
                  </a:lnTo>
                  <a:lnTo>
                    <a:pt x="0" y="1955069"/>
                  </a:lnTo>
                  <a:close/>
                </a:path>
              </a:pathLst>
            </a:custGeom>
            <a:solidFill>
              <a:srgbClr val="E6E6E6"/>
            </a:solidFill>
          </p:spPr>
        </p:sp>
        <p:sp>
          <p:nvSpPr>
            <p:cNvPr name="TextBox 4" id="4"/>
            <p:cNvSpPr txBox="true"/>
            <p:nvPr/>
          </p:nvSpPr>
          <p:spPr>
            <a:xfrm>
              <a:off x="0" y="-38100"/>
              <a:ext cx="2454004" cy="1993169"/>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5400000">
            <a:off x="1529350" y="-817981"/>
            <a:ext cx="1471428" cy="4530128"/>
            <a:chOff x="0" y="0"/>
            <a:chExt cx="387537" cy="1193120"/>
          </a:xfrm>
        </p:grpSpPr>
        <p:sp>
          <p:nvSpPr>
            <p:cNvPr name="Freeform 6" id="6"/>
            <p:cNvSpPr/>
            <p:nvPr/>
          </p:nvSpPr>
          <p:spPr>
            <a:xfrm flipH="false" flipV="false" rot="0">
              <a:off x="0" y="0"/>
              <a:ext cx="387537" cy="1193120"/>
            </a:xfrm>
            <a:custGeom>
              <a:avLst/>
              <a:gdLst/>
              <a:ahLst/>
              <a:cxnLst/>
              <a:rect r="r" b="b" t="t" l="l"/>
              <a:pathLst>
                <a:path h="1193120" w="387537">
                  <a:moveTo>
                    <a:pt x="0" y="0"/>
                  </a:moveTo>
                  <a:lnTo>
                    <a:pt x="387537" y="0"/>
                  </a:lnTo>
                  <a:lnTo>
                    <a:pt x="387537" y="1193120"/>
                  </a:lnTo>
                  <a:lnTo>
                    <a:pt x="0" y="1193120"/>
                  </a:lnTo>
                  <a:close/>
                </a:path>
              </a:pathLst>
            </a:custGeom>
            <a:solidFill>
              <a:srgbClr val="E6E6E6"/>
            </a:solidFill>
          </p:spPr>
        </p:sp>
        <p:sp>
          <p:nvSpPr>
            <p:cNvPr name="TextBox 7" id="7"/>
            <p:cNvSpPr txBox="true"/>
            <p:nvPr/>
          </p:nvSpPr>
          <p:spPr>
            <a:xfrm>
              <a:off x="0" y="-38100"/>
              <a:ext cx="387537" cy="123122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5400000">
            <a:off x="1739095" y="3479234"/>
            <a:ext cx="4277210" cy="5698001"/>
            <a:chOff x="0" y="0"/>
            <a:chExt cx="1126508" cy="1500708"/>
          </a:xfrm>
        </p:grpSpPr>
        <p:sp>
          <p:nvSpPr>
            <p:cNvPr name="Freeform 9" id="9"/>
            <p:cNvSpPr/>
            <p:nvPr/>
          </p:nvSpPr>
          <p:spPr>
            <a:xfrm flipH="false" flipV="false" rot="0">
              <a:off x="0" y="0"/>
              <a:ext cx="1126508" cy="1500708"/>
            </a:xfrm>
            <a:custGeom>
              <a:avLst/>
              <a:gdLst/>
              <a:ahLst/>
              <a:cxnLst/>
              <a:rect r="r" b="b" t="t" l="l"/>
              <a:pathLst>
                <a:path h="1500708" w="1126508">
                  <a:moveTo>
                    <a:pt x="0" y="0"/>
                  </a:moveTo>
                  <a:lnTo>
                    <a:pt x="1126508" y="0"/>
                  </a:lnTo>
                  <a:lnTo>
                    <a:pt x="1126508" y="1500708"/>
                  </a:lnTo>
                  <a:lnTo>
                    <a:pt x="0" y="1500708"/>
                  </a:lnTo>
                  <a:close/>
                </a:path>
              </a:pathLst>
            </a:custGeom>
            <a:solidFill>
              <a:srgbClr val="EFEFEF"/>
            </a:solidFill>
          </p:spPr>
        </p:sp>
        <p:sp>
          <p:nvSpPr>
            <p:cNvPr name="TextBox 10" id="10"/>
            <p:cNvSpPr txBox="true"/>
            <p:nvPr/>
          </p:nvSpPr>
          <p:spPr>
            <a:xfrm>
              <a:off x="0" y="-38100"/>
              <a:ext cx="1126508" cy="1538808"/>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0">
            <a:off x="1028700" y="1320971"/>
            <a:ext cx="5213007" cy="1483045"/>
            <a:chOff x="0" y="0"/>
            <a:chExt cx="6950677" cy="1977393"/>
          </a:xfrm>
        </p:grpSpPr>
        <p:sp>
          <p:nvSpPr>
            <p:cNvPr name="TextBox 12" id="12"/>
            <p:cNvSpPr txBox="true"/>
            <p:nvPr/>
          </p:nvSpPr>
          <p:spPr>
            <a:xfrm rot="0">
              <a:off x="0" y="287867"/>
              <a:ext cx="6511155" cy="1408853"/>
            </a:xfrm>
            <a:prstGeom prst="rect">
              <a:avLst/>
            </a:prstGeom>
          </p:spPr>
          <p:txBody>
            <a:bodyPr anchor="t" rtlCol="false" tIns="0" lIns="0" bIns="0" rIns="0">
              <a:spAutoFit/>
            </a:bodyPr>
            <a:lstStyle/>
            <a:p>
              <a:pPr algn="l">
                <a:lnSpc>
                  <a:spcPts val="8959"/>
                </a:lnSpc>
              </a:pPr>
              <a:r>
                <a:rPr lang="en-US" sz="6399" b="true">
                  <a:solidFill>
                    <a:srgbClr val="000000"/>
                  </a:solidFill>
                  <a:latin typeface="Playfair Display 1 Bold"/>
                  <a:ea typeface="Playfair Display 1 Bold"/>
                  <a:cs typeface="Playfair Display 1 Bold"/>
                  <a:sym typeface="Playfair Display 1 Bold"/>
                </a:rPr>
                <a:t>Dev Tools</a:t>
              </a:r>
            </a:p>
          </p:txBody>
        </p:sp>
        <p:sp>
          <p:nvSpPr>
            <p:cNvPr name="TextBox 13" id="13"/>
            <p:cNvSpPr txBox="true"/>
            <p:nvPr/>
          </p:nvSpPr>
          <p:spPr>
            <a:xfrm rot="0">
              <a:off x="0" y="-47625"/>
              <a:ext cx="6950677" cy="449792"/>
            </a:xfrm>
            <a:prstGeom prst="rect">
              <a:avLst/>
            </a:prstGeom>
          </p:spPr>
          <p:txBody>
            <a:bodyPr anchor="t" rtlCol="false" tIns="0" lIns="0" bIns="0" rIns="0">
              <a:spAutoFit/>
            </a:bodyPr>
            <a:lstStyle/>
            <a:p>
              <a:pPr algn="l">
                <a:lnSpc>
                  <a:spcPts val="2800"/>
                </a:lnSpc>
              </a:pPr>
              <a:r>
                <a:rPr lang="en-US" sz="2000" spc="88">
                  <a:solidFill>
                    <a:srgbClr val="000000"/>
                  </a:solidFill>
                  <a:latin typeface="Open Sans"/>
                  <a:ea typeface="Open Sans"/>
                  <a:cs typeface="Open Sans"/>
                  <a:sym typeface="Open Sans"/>
                </a:rPr>
                <a:t>FOR THIS PROJECT</a:t>
              </a:r>
            </a:p>
          </p:txBody>
        </p:sp>
        <p:sp>
          <p:nvSpPr>
            <p:cNvPr name="AutoShape 14" id="14"/>
            <p:cNvSpPr/>
            <p:nvPr/>
          </p:nvSpPr>
          <p:spPr>
            <a:xfrm>
              <a:off x="0" y="1951993"/>
              <a:ext cx="2390922" cy="0"/>
            </a:xfrm>
            <a:prstGeom prst="line">
              <a:avLst/>
            </a:prstGeom>
            <a:ln cap="flat" w="50800">
              <a:solidFill>
                <a:srgbClr val="5B5B5B"/>
              </a:solidFill>
              <a:prstDash val="solid"/>
              <a:headEnd type="none" len="sm" w="sm"/>
              <a:tailEnd type="none" len="sm" w="sm"/>
            </a:ln>
          </p:spPr>
        </p:sp>
      </p:grpSp>
      <p:sp>
        <p:nvSpPr>
          <p:cNvPr name="Freeform 15" id="15"/>
          <p:cNvSpPr/>
          <p:nvPr/>
        </p:nvSpPr>
        <p:spPr>
          <a:xfrm flipH="false" flipV="false" rot="0">
            <a:off x="6839697" y="1373197"/>
            <a:ext cx="710986" cy="710986"/>
          </a:xfrm>
          <a:custGeom>
            <a:avLst/>
            <a:gdLst/>
            <a:ahLst/>
            <a:cxnLst/>
            <a:rect r="r" b="b" t="t" l="l"/>
            <a:pathLst>
              <a:path h="710986" w="710986">
                <a:moveTo>
                  <a:pt x="0" y="0"/>
                </a:moveTo>
                <a:lnTo>
                  <a:pt x="710987" y="0"/>
                </a:lnTo>
                <a:lnTo>
                  <a:pt x="710987" y="710986"/>
                </a:lnTo>
                <a:lnTo>
                  <a:pt x="0" y="710986"/>
                </a:lnTo>
                <a:lnTo>
                  <a:pt x="0" y="0"/>
                </a:lnTo>
                <a:close/>
              </a:path>
            </a:pathLst>
          </a:custGeom>
          <a:blipFill>
            <a:blip r:embed="rId2"/>
            <a:stretch>
              <a:fillRect l="0" t="0" r="0" b="0"/>
            </a:stretch>
          </a:blipFill>
        </p:spPr>
      </p:sp>
      <p:sp>
        <p:nvSpPr>
          <p:cNvPr name="Freeform 16" id="16"/>
          <p:cNvSpPr/>
          <p:nvPr/>
        </p:nvSpPr>
        <p:spPr>
          <a:xfrm flipH="false" flipV="false" rot="0">
            <a:off x="6839697" y="3756016"/>
            <a:ext cx="710986" cy="710986"/>
          </a:xfrm>
          <a:custGeom>
            <a:avLst/>
            <a:gdLst/>
            <a:ahLst/>
            <a:cxnLst/>
            <a:rect r="r" b="b" t="t" l="l"/>
            <a:pathLst>
              <a:path h="710986" w="710986">
                <a:moveTo>
                  <a:pt x="0" y="0"/>
                </a:moveTo>
                <a:lnTo>
                  <a:pt x="710987" y="0"/>
                </a:lnTo>
                <a:lnTo>
                  <a:pt x="710987" y="710986"/>
                </a:lnTo>
                <a:lnTo>
                  <a:pt x="0" y="710986"/>
                </a:lnTo>
                <a:lnTo>
                  <a:pt x="0" y="0"/>
                </a:lnTo>
                <a:close/>
              </a:path>
            </a:pathLst>
          </a:custGeom>
          <a:blipFill>
            <a:blip r:embed="rId3"/>
            <a:stretch>
              <a:fillRect l="0" t="0" r="0" b="0"/>
            </a:stretch>
          </a:blipFill>
        </p:spPr>
      </p:sp>
      <p:sp>
        <p:nvSpPr>
          <p:cNvPr name="Freeform 17" id="17"/>
          <p:cNvSpPr/>
          <p:nvPr/>
        </p:nvSpPr>
        <p:spPr>
          <a:xfrm flipH="false" flipV="false" rot="0">
            <a:off x="6861397" y="6050755"/>
            <a:ext cx="689287" cy="710986"/>
          </a:xfrm>
          <a:custGeom>
            <a:avLst/>
            <a:gdLst/>
            <a:ahLst/>
            <a:cxnLst/>
            <a:rect r="r" b="b" t="t" l="l"/>
            <a:pathLst>
              <a:path h="710986" w="689287">
                <a:moveTo>
                  <a:pt x="0" y="0"/>
                </a:moveTo>
                <a:lnTo>
                  <a:pt x="689287" y="0"/>
                </a:lnTo>
                <a:lnTo>
                  <a:pt x="689287" y="710987"/>
                </a:lnTo>
                <a:lnTo>
                  <a:pt x="0" y="710987"/>
                </a:lnTo>
                <a:lnTo>
                  <a:pt x="0" y="0"/>
                </a:lnTo>
                <a:close/>
              </a:path>
            </a:pathLst>
          </a:custGeom>
          <a:blipFill>
            <a:blip r:embed="rId4"/>
            <a:stretch>
              <a:fillRect l="0" t="0" r="0" b="0"/>
            </a:stretch>
          </a:blipFill>
        </p:spPr>
      </p:sp>
      <p:sp>
        <p:nvSpPr>
          <p:cNvPr name="Freeform 18" id="18"/>
          <p:cNvSpPr/>
          <p:nvPr/>
        </p:nvSpPr>
        <p:spPr>
          <a:xfrm flipH="false" flipV="false" rot="0">
            <a:off x="6839697" y="8276662"/>
            <a:ext cx="710986" cy="710986"/>
          </a:xfrm>
          <a:custGeom>
            <a:avLst/>
            <a:gdLst/>
            <a:ahLst/>
            <a:cxnLst/>
            <a:rect r="r" b="b" t="t" l="l"/>
            <a:pathLst>
              <a:path h="710986" w="710986">
                <a:moveTo>
                  <a:pt x="0" y="0"/>
                </a:moveTo>
                <a:lnTo>
                  <a:pt x="710987" y="0"/>
                </a:lnTo>
                <a:lnTo>
                  <a:pt x="710987" y="710986"/>
                </a:lnTo>
                <a:lnTo>
                  <a:pt x="0" y="710986"/>
                </a:lnTo>
                <a:lnTo>
                  <a:pt x="0" y="0"/>
                </a:lnTo>
                <a:close/>
              </a:path>
            </a:pathLst>
          </a:custGeom>
          <a:blipFill>
            <a:blip r:embed="rId5"/>
            <a:stretch>
              <a:fillRect l="0" t="0" r="0" b="0"/>
            </a:stretch>
          </a:blipFill>
        </p:spPr>
      </p:sp>
      <p:grpSp>
        <p:nvGrpSpPr>
          <p:cNvPr name="Group 19" id="19"/>
          <p:cNvGrpSpPr/>
          <p:nvPr/>
        </p:nvGrpSpPr>
        <p:grpSpPr>
          <a:xfrm rot="0">
            <a:off x="13269706" y="989554"/>
            <a:ext cx="1718111" cy="1718111"/>
            <a:chOff x="0" y="0"/>
            <a:chExt cx="812800" cy="812800"/>
          </a:xfrm>
        </p:grpSpPr>
        <p:sp>
          <p:nvSpPr>
            <p:cNvPr name="Freeform 20" id="20"/>
            <p:cNvSpPr/>
            <p:nvPr/>
          </p:nvSpPr>
          <p:spPr>
            <a:xfrm flipH="false" flipV="false" rot="0">
              <a:off x="0" y="0"/>
              <a:ext cx="812800" cy="812800"/>
            </a:xfrm>
            <a:custGeom>
              <a:avLst/>
              <a:gdLst/>
              <a:ahLst/>
              <a:cxnLst/>
              <a:rect r="r" b="b" t="t" l="l"/>
              <a:pathLst>
                <a:path h="812800" w="812800">
                  <a:moveTo>
                    <a:pt x="103639" y="0"/>
                  </a:moveTo>
                  <a:lnTo>
                    <a:pt x="709161" y="0"/>
                  </a:lnTo>
                  <a:cubicBezTo>
                    <a:pt x="766399" y="0"/>
                    <a:pt x="812800" y="46401"/>
                    <a:pt x="812800" y="103639"/>
                  </a:cubicBezTo>
                  <a:lnTo>
                    <a:pt x="812800" y="709161"/>
                  </a:lnTo>
                  <a:cubicBezTo>
                    <a:pt x="812800" y="766399"/>
                    <a:pt x="766399" y="812800"/>
                    <a:pt x="709161" y="812800"/>
                  </a:cubicBezTo>
                  <a:lnTo>
                    <a:pt x="103639" y="812800"/>
                  </a:lnTo>
                  <a:cubicBezTo>
                    <a:pt x="46401" y="812800"/>
                    <a:pt x="0" y="766399"/>
                    <a:pt x="0" y="709161"/>
                  </a:cubicBezTo>
                  <a:lnTo>
                    <a:pt x="0" y="103639"/>
                  </a:lnTo>
                  <a:cubicBezTo>
                    <a:pt x="0" y="46401"/>
                    <a:pt x="46401" y="0"/>
                    <a:pt x="103639" y="0"/>
                  </a:cubicBezTo>
                  <a:close/>
                </a:path>
              </a:pathLst>
            </a:custGeom>
            <a:blipFill>
              <a:blip r:embed="rId6"/>
              <a:stretch>
                <a:fillRect l="0" t="0" r="0" b="0"/>
              </a:stretch>
            </a:blipFill>
          </p:spPr>
        </p:sp>
      </p:grpSp>
      <p:sp>
        <p:nvSpPr>
          <p:cNvPr name="Freeform 21" id="21"/>
          <p:cNvSpPr/>
          <p:nvPr/>
        </p:nvSpPr>
        <p:spPr>
          <a:xfrm flipH="false" flipV="false" rot="0">
            <a:off x="15359292" y="1728690"/>
            <a:ext cx="2163985" cy="2567929"/>
          </a:xfrm>
          <a:custGeom>
            <a:avLst/>
            <a:gdLst/>
            <a:ahLst/>
            <a:cxnLst/>
            <a:rect r="r" b="b" t="t" l="l"/>
            <a:pathLst>
              <a:path h="2567929" w="2163985">
                <a:moveTo>
                  <a:pt x="0" y="0"/>
                </a:moveTo>
                <a:lnTo>
                  <a:pt x="2163985" y="0"/>
                </a:lnTo>
                <a:lnTo>
                  <a:pt x="2163985" y="2567929"/>
                </a:lnTo>
                <a:lnTo>
                  <a:pt x="0" y="2567929"/>
                </a:lnTo>
                <a:lnTo>
                  <a:pt x="0" y="0"/>
                </a:lnTo>
                <a:close/>
              </a:path>
            </a:pathLst>
          </a:custGeom>
          <a:blipFill>
            <a:blip r:embed="rId7"/>
            <a:stretch>
              <a:fillRect l="0" t="0" r="0" b="0"/>
            </a:stretch>
          </a:blipFill>
        </p:spPr>
      </p:sp>
      <p:sp>
        <p:nvSpPr>
          <p:cNvPr name="Freeform 22" id="22"/>
          <p:cNvSpPr/>
          <p:nvPr/>
        </p:nvSpPr>
        <p:spPr>
          <a:xfrm flipH="false" flipV="false" rot="0">
            <a:off x="13603081" y="4603690"/>
            <a:ext cx="1802558" cy="1802558"/>
          </a:xfrm>
          <a:custGeom>
            <a:avLst/>
            <a:gdLst/>
            <a:ahLst/>
            <a:cxnLst/>
            <a:rect r="r" b="b" t="t" l="l"/>
            <a:pathLst>
              <a:path h="1802558" w="1802558">
                <a:moveTo>
                  <a:pt x="0" y="0"/>
                </a:moveTo>
                <a:lnTo>
                  <a:pt x="1802559" y="0"/>
                </a:lnTo>
                <a:lnTo>
                  <a:pt x="1802559" y="1802559"/>
                </a:lnTo>
                <a:lnTo>
                  <a:pt x="0" y="1802559"/>
                </a:lnTo>
                <a:lnTo>
                  <a:pt x="0" y="0"/>
                </a:lnTo>
                <a:close/>
              </a:path>
            </a:pathLst>
          </a:custGeom>
          <a:blipFill>
            <a:blip r:embed="rId8"/>
            <a:stretch>
              <a:fillRect l="0" t="0" r="0" b="0"/>
            </a:stretch>
          </a:blipFill>
        </p:spPr>
      </p:sp>
      <p:sp>
        <p:nvSpPr>
          <p:cNvPr name="Freeform 23" id="23"/>
          <p:cNvSpPr/>
          <p:nvPr/>
        </p:nvSpPr>
        <p:spPr>
          <a:xfrm flipH="false" flipV="false" rot="0">
            <a:off x="15820671" y="5424566"/>
            <a:ext cx="1702606" cy="1963365"/>
          </a:xfrm>
          <a:custGeom>
            <a:avLst/>
            <a:gdLst/>
            <a:ahLst/>
            <a:cxnLst/>
            <a:rect r="r" b="b" t="t" l="l"/>
            <a:pathLst>
              <a:path h="1963365" w="1702606">
                <a:moveTo>
                  <a:pt x="0" y="0"/>
                </a:moveTo>
                <a:lnTo>
                  <a:pt x="1702606" y="0"/>
                </a:lnTo>
                <a:lnTo>
                  <a:pt x="1702606" y="1963365"/>
                </a:lnTo>
                <a:lnTo>
                  <a:pt x="0" y="1963365"/>
                </a:lnTo>
                <a:lnTo>
                  <a:pt x="0" y="0"/>
                </a:lnTo>
                <a:close/>
              </a:path>
            </a:pathLst>
          </a:custGeom>
          <a:blipFill>
            <a:blip r:embed="rId9"/>
            <a:stretch>
              <a:fillRect l="0" t="0" r="0" b="0"/>
            </a:stretch>
          </a:blipFill>
        </p:spPr>
      </p:sp>
      <p:sp>
        <p:nvSpPr>
          <p:cNvPr name="Freeform 24" id="24"/>
          <p:cNvSpPr/>
          <p:nvPr/>
        </p:nvSpPr>
        <p:spPr>
          <a:xfrm flipH="false" flipV="false" rot="0">
            <a:off x="13018138" y="7017969"/>
            <a:ext cx="1969680" cy="1969680"/>
          </a:xfrm>
          <a:custGeom>
            <a:avLst/>
            <a:gdLst/>
            <a:ahLst/>
            <a:cxnLst/>
            <a:rect r="r" b="b" t="t" l="l"/>
            <a:pathLst>
              <a:path h="1969680" w="1969680">
                <a:moveTo>
                  <a:pt x="0" y="0"/>
                </a:moveTo>
                <a:lnTo>
                  <a:pt x="1969679" y="0"/>
                </a:lnTo>
                <a:lnTo>
                  <a:pt x="1969679" y="1969679"/>
                </a:lnTo>
                <a:lnTo>
                  <a:pt x="0" y="1969679"/>
                </a:lnTo>
                <a:lnTo>
                  <a:pt x="0" y="0"/>
                </a:lnTo>
                <a:close/>
              </a:path>
            </a:pathLst>
          </a:custGeom>
          <a:blipFill>
            <a:blip r:embed="rId10"/>
            <a:stretch>
              <a:fillRect l="0" t="0" r="0" b="0"/>
            </a:stretch>
          </a:blipFill>
        </p:spPr>
      </p:sp>
      <p:sp>
        <p:nvSpPr>
          <p:cNvPr name="Freeform 25" id="25"/>
          <p:cNvSpPr/>
          <p:nvPr/>
        </p:nvSpPr>
        <p:spPr>
          <a:xfrm flipH="false" flipV="false" rot="0">
            <a:off x="15359292" y="7529551"/>
            <a:ext cx="1728749" cy="1728749"/>
          </a:xfrm>
          <a:custGeom>
            <a:avLst/>
            <a:gdLst/>
            <a:ahLst/>
            <a:cxnLst/>
            <a:rect r="r" b="b" t="t" l="l"/>
            <a:pathLst>
              <a:path h="1728749" w="1728749">
                <a:moveTo>
                  <a:pt x="0" y="0"/>
                </a:moveTo>
                <a:lnTo>
                  <a:pt x="1728749" y="0"/>
                </a:lnTo>
                <a:lnTo>
                  <a:pt x="1728749" y="1728749"/>
                </a:lnTo>
                <a:lnTo>
                  <a:pt x="0" y="1728749"/>
                </a:lnTo>
                <a:lnTo>
                  <a:pt x="0" y="0"/>
                </a:lnTo>
                <a:close/>
              </a:path>
            </a:pathLst>
          </a:custGeom>
          <a:blipFill>
            <a:blip r:embed="rId11"/>
            <a:stretch>
              <a:fillRect l="0" t="0" r="0" b="0"/>
            </a:stretch>
          </a:blipFill>
        </p:spPr>
      </p:sp>
      <p:sp>
        <p:nvSpPr>
          <p:cNvPr name="Freeform 26" id="26"/>
          <p:cNvSpPr/>
          <p:nvPr/>
        </p:nvSpPr>
        <p:spPr>
          <a:xfrm flipH="false" flipV="false" rot="0">
            <a:off x="12900029" y="3093854"/>
            <a:ext cx="1406104" cy="1373149"/>
          </a:xfrm>
          <a:custGeom>
            <a:avLst/>
            <a:gdLst/>
            <a:ahLst/>
            <a:cxnLst/>
            <a:rect r="r" b="b" t="t" l="l"/>
            <a:pathLst>
              <a:path h="1373149" w="1406104">
                <a:moveTo>
                  <a:pt x="0" y="0"/>
                </a:moveTo>
                <a:lnTo>
                  <a:pt x="1406104" y="0"/>
                </a:lnTo>
                <a:lnTo>
                  <a:pt x="1406104" y="1373148"/>
                </a:lnTo>
                <a:lnTo>
                  <a:pt x="0" y="1373148"/>
                </a:lnTo>
                <a:lnTo>
                  <a:pt x="0" y="0"/>
                </a:lnTo>
                <a:close/>
              </a:path>
            </a:pathLst>
          </a:custGeom>
          <a:blipFill>
            <a:blip r:embed="rId12"/>
            <a:stretch>
              <a:fillRect l="0" t="0" r="0" b="0"/>
            </a:stretch>
          </a:blipFill>
        </p:spPr>
      </p:sp>
      <p:sp>
        <p:nvSpPr>
          <p:cNvPr name="Freeform 27" id="27"/>
          <p:cNvSpPr/>
          <p:nvPr/>
        </p:nvSpPr>
        <p:spPr>
          <a:xfrm flipH="false" flipV="false" rot="0">
            <a:off x="15405640" y="711369"/>
            <a:ext cx="1607055" cy="982438"/>
          </a:xfrm>
          <a:custGeom>
            <a:avLst/>
            <a:gdLst/>
            <a:ahLst/>
            <a:cxnLst/>
            <a:rect r="r" b="b" t="t" l="l"/>
            <a:pathLst>
              <a:path h="982438" w="1607055">
                <a:moveTo>
                  <a:pt x="0" y="0"/>
                </a:moveTo>
                <a:lnTo>
                  <a:pt x="1607055" y="0"/>
                </a:lnTo>
                <a:lnTo>
                  <a:pt x="1607055" y="982438"/>
                </a:lnTo>
                <a:lnTo>
                  <a:pt x="0" y="982438"/>
                </a:lnTo>
                <a:lnTo>
                  <a:pt x="0" y="0"/>
                </a:lnTo>
                <a:close/>
              </a:path>
            </a:pathLst>
          </a:custGeom>
          <a:blipFill>
            <a:blip r:embed="rId13"/>
            <a:stretch>
              <a:fillRect l="0" t="0" r="0" b="0"/>
            </a:stretch>
          </a:blipFill>
        </p:spPr>
      </p:sp>
      <p:sp>
        <p:nvSpPr>
          <p:cNvPr name="Freeform 28" id="28"/>
          <p:cNvSpPr/>
          <p:nvPr/>
        </p:nvSpPr>
        <p:spPr>
          <a:xfrm flipH="false" flipV="false" rot="0">
            <a:off x="15239583" y="4347035"/>
            <a:ext cx="1237876" cy="1219761"/>
          </a:xfrm>
          <a:custGeom>
            <a:avLst/>
            <a:gdLst/>
            <a:ahLst/>
            <a:cxnLst/>
            <a:rect r="r" b="b" t="t" l="l"/>
            <a:pathLst>
              <a:path h="1219761" w="1237876">
                <a:moveTo>
                  <a:pt x="0" y="0"/>
                </a:moveTo>
                <a:lnTo>
                  <a:pt x="1237876" y="0"/>
                </a:lnTo>
                <a:lnTo>
                  <a:pt x="1237876" y="1219761"/>
                </a:lnTo>
                <a:lnTo>
                  <a:pt x="0" y="1219761"/>
                </a:lnTo>
                <a:lnTo>
                  <a:pt x="0" y="0"/>
                </a:lnTo>
                <a:close/>
              </a:path>
            </a:pathLst>
          </a:custGeom>
          <a:blipFill>
            <a:blip r:embed="rId14"/>
            <a:stretch>
              <a:fillRect l="0" t="0" r="0" b="0"/>
            </a:stretch>
          </a:blipFill>
        </p:spPr>
      </p:sp>
      <p:grpSp>
        <p:nvGrpSpPr>
          <p:cNvPr name="Group 29" id="29"/>
          <p:cNvGrpSpPr/>
          <p:nvPr/>
        </p:nvGrpSpPr>
        <p:grpSpPr>
          <a:xfrm rot="0">
            <a:off x="7663680" y="725274"/>
            <a:ext cx="5005951" cy="2006832"/>
            <a:chOff x="0" y="0"/>
            <a:chExt cx="1951481" cy="782327"/>
          </a:xfrm>
        </p:grpSpPr>
        <p:sp>
          <p:nvSpPr>
            <p:cNvPr name="Freeform 30" id="30"/>
            <p:cNvSpPr/>
            <p:nvPr/>
          </p:nvSpPr>
          <p:spPr>
            <a:xfrm flipH="false" flipV="false" rot="0">
              <a:off x="0" y="0"/>
              <a:ext cx="1951481" cy="782327"/>
            </a:xfrm>
            <a:custGeom>
              <a:avLst/>
              <a:gdLst/>
              <a:ahLst/>
              <a:cxnLst/>
              <a:rect r="r" b="b" t="t" l="l"/>
              <a:pathLst>
                <a:path h="782327" w="1951481">
                  <a:moveTo>
                    <a:pt x="0" y="0"/>
                  </a:moveTo>
                  <a:lnTo>
                    <a:pt x="1951481" y="0"/>
                  </a:lnTo>
                  <a:lnTo>
                    <a:pt x="1951481" y="782327"/>
                  </a:lnTo>
                  <a:lnTo>
                    <a:pt x="0" y="782327"/>
                  </a:lnTo>
                  <a:close/>
                </a:path>
              </a:pathLst>
            </a:custGeom>
            <a:solidFill>
              <a:srgbClr val="FFFFFF"/>
            </a:solidFill>
            <a:ln cap="sq">
              <a:noFill/>
              <a:prstDash val="solid"/>
              <a:miter/>
            </a:ln>
          </p:spPr>
        </p:sp>
        <p:sp>
          <p:nvSpPr>
            <p:cNvPr name="TextBox 31" id="31"/>
            <p:cNvSpPr txBox="true"/>
            <p:nvPr/>
          </p:nvSpPr>
          <p:spPr>
            <a:xfrm>
              <a:off x="0" y="-38100"/>
              <a:ext cx="1951481" cy="820427"/>
            </a:xfrm>
            <a:prstGeom prst="rect">
              <a:avLst/>
            </a:prstGeom>
          </p:spPr>
          <p:txBody>
            <a:bodyPr anchor="ctr" rtlCol="false" tIns="50800" lIns="50800" bIns="50800" rIns="50800"/>
            <a:lstStyle/>
            <a:p>
              <a:pPr algn="ctr">
                <a:lnSpc>
                  <a:spcPts val="2659"/>
                </a:lnSpc>
                <a:spcBef>
                  <a:spcPct val="0"/>
                </a:spcBef>
              </a:pPr>
            </a:p>
          </p:txBody>
        </p:sp>
      </p:grpSp>
      <p:sp>
        <p:nvSpPr>
          <p:cNvPr name="TextBox 32" id="32"/>
          <p:cNvSpPr txBox="true"/>
          <p:nvPr/>
        </p:nvSpPr>
        <p:spPr>
          <a:xfrm rot="0">
            <a:off x="7924048" y="1509442"/>
            <a:ext cx="4485215" cy="611505"/>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Symfony served as the backbone of our back-end development.</a:t>
            </a:r>
          </a:p>
        </p:txBody>
      </p:sp>
      <p:sp>
        <p:nvSpPr>
          <p:cNvPr name="TextBox 33" id="33"/>
          <p:cNvSpPr txBox="true"/>
          <p:nvPr/>
        </p:nvSpPr>
        <p:spPr>
          <a:xfrm rot="0">
            <a:off x="7924048" y="974483"/>
            <a:ext cx="4485215" cy="405765"/>
          </a:xfrm>
          <a:prstGeom prst="rect">
            <a:avLst/>
          </a:prstGeom>
        </p:spPr>
        <p:txBody>
          <a:bodyPr anchor="t" rtlCol="false" tIns="0" lIns="0" bIns="0" rIns="0">
            <a:spAutoFit/>
          </a:bodyPr>
          <a:lstStyle/>
          <a:p>
            <a:pPr algn="l">
              <a:lnSpc>
                <a:spcPts val="3359"/>
              </a:lnSpc>
            </a:pPr>
            <a:r>
              <a:rPr lang="en-US" sz="2400" b="true">
                <a:solidFill>
                  <a:srgbClr val="000000"/>
                </a:solidFill>
                <a:latin typeface="Playfair Display 1 Bold"/>
                <a:ea typeface="Playfair Display 1 Bold"/>
                <a:cs typeface="Playfair Display 1 Bold"/>
                <a:sym typeface="Playfair Display 1 Bold"/>
              </a:rPr>
              <a:t>Symfony Framework</a:t>
            </a:r>
          </a:p>
        </p:txBody>
      </p:sp>
      <p:grpSp>
        <p:nvGrpSpPr>
          <p:cNvPr name="Group 34" id="34"/>
          <p:cNvGrpSpPr/>
          <p:nvPr/>
        </p:nvGrpSpPr>
        <p:grpSpPr>
          <a:xfrm rot="0">
            <a:off x="7663680" y="2950084"/>
            <a:ext cx="5005951" cy="2006832"/>
            <a:chOff x="0" y="0"/>
            <a:chExt cx="1951481" cy="782327"/>
          </a:xfrm>
        </p:grpSpPr>
        <p:sp>
          <p:nvSpPr>
            <p:cNvPr name="Freeform 35" id="35"/>
            <p:cNvSpPr/>
            <p:nvPr/>
          </p:nvSpPr>
          <p:spPr>
            <a:xfrm flipH="false" flipV="false" rot="0">
              <a:off x="0" y="0"/>
              <a:ext cx="1951481" cy="782327"/>
            </a:xfrm>
            <a:custGeom>
              <a:avLst/>
              <a:gdLst/>
              <a:ahLst/>
              <a:cxnLst/>
              <a:rect r="r" b="b" t="t" l="l"/>
              <a:pathLst>
                <a:path h="782327" w="1951481">
                  <a:moveTo>
                    <a:pt x="0" y="0"/>
                  </a:moveTo>
                  <a:lnTo>
                    <a:pt x="1951481" y="0"/>
                  </a:lnTo>
                  <a:lnTo>
                    <a:pt x="1951481" y="782327"/>
                  </a:lnTo>
                  <a:lnTo>
                    <a:pt x="0" y="782327"/>
                  </a:lnTo>
                  <a:close/>
                </a:path>
              </a:pathLst>
            </a:custGeom>
            <a:solidFill>
              <a:srgbClr val="FFFFFF"/>
            </a:solidFill>
            <a:ln cap="sq">
              <a:noFill/>
              <a:prstDash val="solid"/>
              <a:miter/>
            </a:ln>
          </p:spPr>
        </p:sp>
        <p:sp>
          <p:nvSpPr>
            <p:cNvPr name="TextBox 36" id="36"/>
            <p:cNvSpPr txBox="true"/>
            <p:nvPr/>
          </p:nvSpPr>
          <p:spPr>
            <a:xfrm>
              <a:off x="0" y="-38100"/>
              <a:ext cx="1951481" cy="820427"/>
            </a:xfrm>
            <a:prstGeom prst="rect">
              <a:avLst/>
            </a:prstGeom>
          </p:spPr>
          <p:txBody>
            <a:bodyPr anchor="ctr" rtlCol="false" tIns="50800" lIns="50800" bIns="50800" rIns="50800"/>
            <a:lstStyle/>
            <a:p>
              <a:pPr algn="ctr">
                <a:lnSpc>
                  <a:spcPts val="2659"/>
                </a:lnSpc>
                <a:spcBef>
                  <a:spcPct val="0"/>
                </a:spcBef>
              </a:pPr>
            </a:p>
          </p:txBody>
        </p:sp>
      </p:grpSp>
      <p:sp>
        <p:nvSpPr>
          <p:cNvPr name="TextBox 37" id="37"/>
          <p:cNvSpPr txBox="true"/>
          <p:nvPr/>
        </p:nvSpPr>
        <p:spPr>
          <a:xfrm rot="0">
            <a:off x="7924048" y="3884814"/>
            <a:ext cx="4485215" cy="925830"/>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A winning combination for creating dynamic and responsive user interfaces.</a:t>
            </a:r>
          </a:p>
        </p:txBody>
      </p:sp>
      <p:sp>
        <p:nvSpPr>
          <p:cNvPr name="TextBox 38" id="38"/>
          <p:cNvSpPr txBox="true"/>
          <p:nvPr/>
        </p:nvSpPr>
        <p:spPr>
          <a:xfrm rot="0">
            <a:off x="7924048" y="3364749"/>
            <a:ext cx="4485215" cy="405765"/>
          </a:xfrm>
          <a:prstGeom prst="rect">
            <a:avLst/>
          </a:prstGeom>
        </p:spPr>
        <p:txBody>
          <a:bodyPr anchor="t" rtlCol="false" tIns="0" lIns="0" bIns="0" rIns="0">
            <a:spAutoFit/>
          </a:bodyPr>
          <a:lstStyle/>
          <a:p>
            <a:pPr algn="l">
              <a:lnSpc>
                <a:spcPts val="3359"/>
              </a:lnSpc>
            </a:pPr>
            <a:r>
              <a:rPr lang="en-US" sz="2400" b="true">
                <a:solidFill>
                  <a:srgbClr val="000000"/>
                </a:solidFill>
                <a:latin typeface="Playfair Display 1 Bold"/>
                <a:ea typeface="Playfair Display 1 Bold"/>
                <a:cs typeface="Playfair Display 1 Bold"/>
                <a:sym typeface="Playfair Display 1 Bold"/>
              </a:rPr>
              <a:t>React with TypeScript</a:t>
            </a:r>
          </a:p>
        </p:txBody>
      </p:sp>
      <p:grpSp>
        <p:nvGrpSpPr>
          <p:cNvPr name="Group 39" id="39"/>
          <p:cNvGrpSpPr/>
          <p:nvPr/>
        </p:nvGrpSpPr>
        <p:grpSpPr>
          <a:xfrm rot="0">
            <a:off x="7663680" y="5176588"/>
            <a:ext cx="5005951" cy="2006832"/>
            <a:chOff x="0" y="0"/>
            <a:chExt cx="1951481" cy="782327"/>
          </a:xfrm>
        </p:grpSpPr>
        <p:sp>
          <p:nvSpPr>
            <p:cNvPr name="Freeform 40" id="40"/>
            <p:cNvSpPr/>
            <p:nvPr/>
          </p:nvSpPr>
          <p:spPr>
            <a:xfrm flipH="false" flipV="false" rot="0">
              <a:off x="0" y="0"/>
              <a:ext cx="1951481" cy="782327"/>
            </a:xfrm>
            <a:custGeom>
              <a:avLst/>
              <a:gdLst/>
              <a:ahLst/>
              <a:cxnLst/>
              <a:rect r="r" b="b" t="t" l="l"/>
              <a:pathLst>
                <a:path h="782327" w="1951481">
                  <a:moveTo>
                    <a:pt x="0" y="0"/>
                  </a:moveTo>
                  <a:lnTo>
                    <a:pt x="1951481" y="0"/>
                  </a:lnTo>
                  <a:lnTo>
                    <a:pt x="1951481" y="782327"/>
                  </a:lnTo>
                  <a:lnTo>
                    <a:pt x="0" y="782327"/>
                  </a:lnTo>
                  <a:close/>
                </a:path>
              </a:pathLst>
            </a:custGeom>
            <a:solidFill>
              <a:srgbClr val="FFFFFF"/>
            </a:solidFill>
            <a:ln cap="sq">
              <a:noFill/>
              <a:prstDash val="solid"/>
              <a:miter/>
            </a:ln>
          </p:spPr>
        </p:sp>
        <p:sp>
          <p:nvSpPr>
            <p:cNvPr name="TextBox 41" id="41"/>
            <p:cNvSpPr txBox="true"/>
            <p:nvPr/>
          </p:nvSpPr>
          <p:spPr>
            <a:xfrm>
              <a:off x="0" y="-38100"/>
              <a:ext cx="1951481" cy="820427"/>
            </a:xfrm>
            <a:prstGeom prst="rect">
              <a:avLst/>
            </a:prstGeom>
          </p:spPr>
          <p:txBody>
            <a:bodyPr anchor="ctr" rtlCol="false" tIns="50800" lIns="50800" bIns="50800" rIns="50800"/>
            <a:lstStyle/>
            <a:p>
              <a:pPr algn="ctr">
                <a:lnSpc>
                  <a:spcPts val="2659"/>
                </a:lnSpc>
                <a:spcBef>
                  <a:spcPct val="0"/>
                </a:spcBef>
              </a:pPr>
            </a:p>
          </p:txBody>
        </p:sp>
      </p:grpSp>
      <p:sp>
        <p:nvSpPr>
          <p:cNvPr name="TextBox 42" id="42"/>
          <p:cNvSpPr txBox="true"/>
          <p:nvPr/>
        </p:nvSpPr>
        <p:spPr>
          <a:xfrm rot="0">
            <a:off x="7924048" y="6189079"/>
            <a:ext cx="4485215" cy="925830"/>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PostgreSQL offered reliability, scalability, and advanced features for storing and retrieving data.</a:t>
            </a:r>
          </a:p>
        </p:txBody>
      </p:sp>
      <p:sp>
        <p:nvSpPr>
          <p:cNvPr name="TextBox 43" id="43"/>
          <p:cNvSpPr txBox="true"/>
          <p:nvPr/>
        </p:nvSpPr>
        <p:spPr>
          <a:xfrm rot="0">
            <a:off x="7924048" y="5649964"/>
            <a:ext cx="4485215" cy="405765"/>
          </a:xfrm>
          <a:prstGeom prst="rect">
            <a:avLst/>
          </a:prstGeom>
        </p:spPr>
        <p:txBody>
          <a:bodyPr anchor="t" rtlCol="false" tIns="0" lIns="0" bIns="0" rIns="0">
            <a:spAutoFit/>
          </a:bodyPr>
          <a:lstStyle/>
          <a:p>
            <a:pPr algn="l">
              <a:lnSpc>
                <a:spcPts val="3359"/>
              </a:lnSpc>
            </a:pPr>
            <a:r>
              <a:rPr lang="en-US" sz="2400" b="true">
                <a:solidFill>
                  <a:srgbClr val="000000"/>
                </a:solidFill>
                <a:latin typeface="Playfair Display 1 Bold"/>
                <a:ea typeface="Playfair Display 1 Bold"/>
                <a:cs typeface="Playfair Display 1 Bold"/>
                <a:sym typeface="Playfair Display 1 Bold"/>
              </a:rPr>
              <a:t>PostgreSQL</a:t>
            </a:r>
          </a:p>
        </p:txBody>
      </p:sp>
      <p:sp>
        <p:nvSpPr>
          <p:cNvPr name="TextBox 44" id="44"/>
          <p:cNvSpPr txBox="true"/>
          <p:nvPr/>
        </p:nvSpPr>
        <p:spPr>
          <a:xfrm rot="0">
            <a:off x="1341130" y="4355353"/>
            <a:ext cx="5073141" cy="3840988"/>
          </a:xfrm>
          <a:prstGeom prst="rect">
            <a:avLst/>
          </a:prstGeom>
        </p:spPr>
        <p:txBody>
          <a:bodyPr anchor="t" rtlCol="false" tIns="0" lIns="0" bIns="0" rIns="0">
            <a:spAutoFit/>
          </a:bodyPr>
          <a:lstStyle/>
          <a:p>
            <a:pPr algn="just">
              <a:lnSpc>
                <a:spcPts val="2786"/>
              </a:lnSpc>
            </a:pPr>
            <a:r>
              <a:rPr lang="en-US" sz="1400" spc="12">
                <a:solidFill>
                  <a:srgbClr val="000000"/>
                </a:solidFill>
                <a:latin typeface="Open Sans"/>
                <a:ea typeface="Open Sans"/>
                <a:cs typeface="Open Sans"/>
                <a:sym typeface="Open Sans"/>
              </a:rPr>
              <a:t>Shaddow Bazaar's development was powered by a suite of essential tools. Symfony Framework provided a robust back-end structure, while React with TypeScript crafted dynamic user interfaces. Docker streamlined deployment, PostgreSQL managed data, and Stripe ensured secure payments. Composer managed PHP dependencies, Postman facilitated API testing, and NGINX acted as the web server. Make automated tasks, and Git enabled seamless collaboration. These tools, working in unison, drove the creation of Shaddow Bazaar's comprehensive e-commerce platform.</a:t>
            </a:r>
          </a:p>
        </p:txBody>
      </p:sp>
      <p:grpSp>
        <p:nvGrpSpPr>
          <p:cNvPr name="Group 45" id="45"/>
          <p:cNvGrpSpPr/>
          <p:nvPr/>
        </p:nvGrpSpPr>
        <p:grpSpPr>
          <a:xfrm rot="0">
            <a:off x="7663680" y="7402494"/>
            <a:ext cx="5005951" cy="2006832"/>
            <a:chOff x="0" y="0"/>
            <a:chExt cx="1951481" cy="782327"/>
          </a:xfrm>
        </p:grpSpPr>
        <p:sp>
          <p:nvSpPr>
            <p:cNvPr name="Freeform 46" id="46"/>
            <p:cNvSpPr/>
            <p:nvPr/>
          </p:nvSpPr>
          <p:spPr>
            <a:xfrm flipH="false" flipV="false" rot="0">
              <a:off x="0" y="0"/>
              <a:ext cx="1951481" cy="782327"/>
            </a:xfrm>
            <a:custGeom>
              <a:avLst/>
              <a:gdLst/>
              <a:ahLst/>
              <a:cxnLst/>
              <a:rect r="r" b="b" t="t" l="l"/>
              <a:pathLst>
                <a:path h="782327" w="1951481">
                  <a:moveTo>
                    <a:pt x="0" y="0"/>
                  </a:moveTo>
                  <a:lnTo>
                    <a:pt x="1951481" y="0"/>
                  </a:lnTo>
                  <a:lnTo>
                    <a:pt x="1951481" y="782327"/>
                  </a:lnTo>
                  <a:lnTo>
                    <a:pt x="0" y="782327"/>
                  </a:lnTo>
                  <a:close/>
                </a:path>
              </a:pathLst>
            </a:custGeom>
            <a:solidFill>
              <a:srgbClr val="FFFFFF"/>
            </a:solidFill>
            <a:ln cap="sq">
              <a:noFill/>
              <a:prstDash val="solid"/>
              <a:miter/>
            </a:ln>
          </p:spPr>
        </p:sp>
        <p:sp>
          <p:nvSpPr>
            <p:cNvPr name="TextBox 47" id="47"/>
            <p:cNvSpPr txBox="true"/>
            <p:nvPr/>
          </p:nvSpPr>
          <p:spPr>
            <a:xfrm>
              <a:off x="0" y="-38100"/>
              <a:ext cx="1951481" cy="820427"/>
            </a:xfrm>
            <a:prstGeom prst="rect">
              <a:avLst/>
            </a:prstGeom>
          </p:spPr>
          <p:txBody>
            <a:bodyPr anchor="ctr" rtlCol="false" tIns="50800" lIns="50800" bIns="50800" rIns="50800"/>
            <a:lstStyle/>
            <a:p>
              <a:pPr algn="ctr">
                <a:lnSpc>
                  <a:spcPts val="2659"/>
                </a:lnSpc>
                <a:spcBef>
                  <a:spcPct val="0"/>
                </a:spcBef>
              </a:pPr>
            </a:p>
          </p:txBody>
        </p:sp>
      </p:grpSp>
      <p:sp>
        <p:nvSpPr>
          <p:cNvPr name="TextBox 48" id="48"/>
          <p:cNvSpPr txBox="true"/>
          <p:nvPr/>
        </p:nvSpPr>
        <p:spPr>
          <a:xfrm rot="0">
            <a:off x="7924048" y="8414985"/>
            <a:ext cx="4485215" cy="925830"/>
          </a:xfrm>
          <a:prstGeom prst="rect">
            <a:avLst/>
          </a:prstGeom>
        </p:spPr>
        <p:txBody>
          <a:bodyPr anchor="t" rtlCol="false" tIns="0" lIns="0" bIns="0" rIns="0">
            <a:spAutoFit/>
          </a:bodyPr>
          <a:lstStyle/>
          <a:p>
            <a:pPr algn="l">
              <a:lnSpc>
                <a:spcPts val="2520"/>
              </a:lnSpc>
            </a:pPr>
            <a:r>
              <a:rPr lang="en-US" sz="1800" spc="48">
                <a:solidFill>
                  <a:srgbClr val="000000"/>
                </a:solidFill>
                <a:latin typeface="Open Sans"/>
                <a:ea typeface="Open Sans"/>
                <a:cs typeface="Open Sans"/>
                <a:sym typeface="Open Sans"/>
              </a:rPr>
              <a:t>ensured consistent environments across development, testing, and production to enhanced scalability.</a:t>
            </a:r>
          </a:p>
        </p:txBody>
      </p:sp>
      <p:sp>
        <p:nvSpPr>
          <p:cNvPr name="TextBox 49" id="49"/>
          <p:cNvSpPr txBox="true"/>
          <p:nvPr/>
        </p:nvSpPr>
        <p:spPr>
          <a:xfrm rot="0">
            <a:off x="7924048" y="7875870"/>
            <a:ext cx="4485215" cy="405765"/>
          </a:xfrm>
          <a:prstGeom prst="rect">
            <a:avLst/>
          </a:prstGeom>
        </p:spPr>
        <p:txBody>
          <a:bodyPr anchor="t" rtlCol="false" tIns="0" lIns="0" bIns="0" rIns="0">
            <a:spAutoFit/>
          </a:bodyPr>
          <a:lstStyle/>
          <a:p>
            <a:pPr algn="l">
              <a:lnSpc>
                <a:spcPts val="3359"/>
              </a:lnSpc>
            </a:pPr>
            <a:r>
              <a:rPr lang="en-US" sz="2400" b="true">
                <a:solidFill>
                  <a:srgbClr val="000000"/>
                </a:solidFill>
                <a:latin typeface="Playfair Display 1 Bold"/>
                <a:ea typeface="Playfair Display 1 Bold"/>
                <a:cs typeface="Playfair Display 1 Bold"/>
                <a:sym typeface="Playfair Display 1 Bold"/>
              </a:rPr>
              <a:t>Docker</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sp>
        <p:nvSpPr>
          <p:cNvPr name="TextBox 2" id="2"/>
          <p:cNvSpPr txBox="true"/>
          <p:nvPr/>
        </p:nvSpPr>
        <p:spPr>
          <a:xfrm rot="0">
            <a:off x="2396432" y="5468370"/>
            <a:ext cx="3624730" cy="311123"/>
          </a:xfrm>
          <a:prstGeom prst="rect">
            <a:avLst/>
          </a:prstGeom>
        </p:spPr>
        <p:txBody>
          <a:bodyPr anchor="t" rtlCol="false" tIns="0" lIns="0" bIns="0" rIns="0">
            <a:spAutoFit/>
          </a:bodyPr>
          <a:lstStyle/>
          <a:p>
            <a:pPr algn="r">
              <a:lnSpc>
                <a:spcPts val="2551"/>
              </a:lnSpc>
            </a:pPr>
            <a:r>
              <a:rPr lang="en-US" sz="1822" spc="91">
                <a:solidFill>
                  <a:srgbClr val="191919"/>
                </a:solidFill>
                <a:latin typeface="Aileron"/>
                <a:ea typeface="Aileron"/>
                <a:cs typeface="Aileron"/>
                <a:sym typeface="Aileron"/>
              </a:rPr>
              <a:t>API Dev</a:t>
            </a:r>
          </a:p>
        </p:txBody>
      </p:sp>
      <p:sp>
        <p:nvSpPr>
          <p:cNvPr name="TextBox 3" id="3"/>
          <p:cNvSpPr txBox="true"/>
          <p:nvPr/>
        </p:nvSpPr>
        <p:spPr>
          <a:xfrm rot="0">
            <a:off x="3063934" y="6370776"/>
            <a:ext cx="2957228" cy="311123"/>
          </a:xfrm>
          <a:prstGeom prst="rect">
            <a:avLst/>
          </a:prstGeom>
        </p:spPr>
        <p:txBody>
          <a:bodyPr anchor="t" rtlCol="false" tIns="0" lIns="0" bIns="0" rIns="0">
            <a:spAutoFit/>
          </a:bodyPr>
          <a:lstStyle/>
          <a:p>
            <a:pPr algn="r">
              <a:lnSpc>
                <a:spcPts val="2551"/>
              </a:lnSpc>
            </a:pPr>
            <a:r>
              <a:rPr lang="en-US" sz="1822" spc="91">
                <a:solidFill>
                  <a:srgbClr val="191919"/>
                </a:solidFill>
                <a:latin typeface="Aileron"/>
                <a:ea typeface="Aileron"/>
                <a:cs typeface="Aileron"/>
                <a:sym typeface="Aileron"/>
              </a:rPr>
              <a:t>Frontend Dev</a:t>
            </a:r>
          </a:p>
        </p:txBody>
      </p:sp>
      <p:sp>
        <p:nvSpPr>
          <p:cNvPr name="TextBox 4" id="4"/>
          <p:cNvSpPr txBox="true"/>
          <p:nvPr/>
        </p:nvSpPr>
        <p:spPr>
          <a:xfrm rot="0">
            <a:off x="3063934" y="7273788"/>
            <a:ext cx="2957228" cy="311123"/>
          </a:xfrm>
          <a:prstGeom prst="rect">
            <a:avLst/>
          </a:prstGeom>
        </p:spPr>
        <p:txBody>
          <a:bodyPr anchor="t" rtlCol="false" tIns="0" lIns="0" bIns="0" rIns="0">
            <a:spAutoFit/>
          </a:bodyPr>
          <a:lstStyle/>
          <a:p>
            <a:pPr algn="r">
              <a:lnSpc>
                <a:spcPts val="2551"/>
              </a:lnSpc>
            </a:pPr>
            <a:r>
              <a:rPr lang="en-US" sz="1822" spc="91">
                <a:solidFill>
                  <a:srgbClr val="191919"/>
                </a:solidFill>
                <a:latin typeface="Aileron"/>
                <a:ea typeface="Aileron"/>
                <a:cs typeface="Aileron"/>
                <a:sym typeface="Aileron"/>
              </a:rPr>
              <a:t>Deployment</a:t>
            </a:r>
          </a:p>
        </p:txBody>
      </p:sp>
      <p:sp>
        <p:nvSpPr>
          <p:cNvPr name="TextBox 5" id="5"/>
          <p:cNvSpPr txBox="true"/>
          <p:nvPr/>
        </p:nvSpPr>
        <p:spPr>
          <a:xfrm rot="0">
            <a:off x="6640673" y="4725019"/>
            <a:ext cx="1807981" cy="294892"/>
          </a:xfrm>
          <a:prstGeom prst="rect">
            <a:avLst/>
          </a:prstGeom>
        </p:spPr>
        <p:txBody>
          <a:bodyPr anchor="t" rtlCol="false" tIns="0" lIns="0" bIns="0" rIns="0">
            <a:spAutoFit/>
          </a:bodyPr>
          <a:lstStyle/>
          <a:p>
            <a:pPr algn="ctr">
              <a:lnSpc>
                <a:spcPts val="2369"/>
              </a:lnSpc>
            </a:pPr>
            <a:r>
              <a:rPr lang="en-US" b="true" sz="1822" spc="91">
                <a:solidFill>
                  <a:srgbClr val="191919"/>
                </a:solidFill>
                <a:latin typeface="Aileron Ultra-Bold"/>
                <a:ea typeface="Aileron Ultra-Bold"/>
                <a:cs typeface="Aileron Ultra-Bold"/>
                <a:sym typeface="Aileron Ultra-Bold"/>
              </a:rPr>
              <a:t>WEEK 1</a:t>
            </a:r>
          </a:p>
        </p:txBody>
      </p:sp>
      <p:sp>
        <p:nvSpPr>
          <p:cNvPr name="TextBox 6" id="6"/>
          <p:cNvSpPr txBox="true"/>
          <p:nvPr/>
        </p:nvSpPr>
        <p:spPr>
          <a:xfrm rot="0">
            <a:off x="10362130" y="4725019"/>
            <a:ext cx="1807981" cy="294892"/>
          </a:xfrm>
          <a:prstGeom prst="rect">
            <a:avLst/>
          </a:prstGeom>
        </p:spPr>
        <p:txBody>
          <a:bodyPr anchor="t" rtlCol="false" tIns="0" lIns="0" bIns="0" rIns="0">
            <a:spAutoFit/>
          </a:bodyPr>
          <a:lstStyle/>
          <a:p>
            <a:pPr algn="ctr">
              <a:lnSpc>
                <a:spcPts val="2369"/>
              </a:lnSpc>
            </a:pPr>
            <a:r>
              <a:rPr lang="en-US" b="true" sz="1822" spc="91">
                <a:solidFill>
                  <a:srgbClr val="191919"/>
                </a:solidFill>
                <a:latin typeface="Aileron Ultra-Bold"/>
                <a:ea typeface="Aileron Ultra-Bold"/>
                <a:cs typeface="Aileron Ultra-Bold"/>
                <a:sym typeface="Aileron Ultra-Bold"/>
              </a:rPr>
              <a:t>WEEK 2</a:t>
            </a:r>
          </a:p>
        </p:txBody>
      </p:sp>
      <p:sp>
        <p:nvSpPr>
          <p:cNvPr name="TextBox 7" id="7"/>
          <p:cNvSpPr txBox="true"/>
          <p:nvPr/>
        </p:nvSpPr>
        <p:spPr>
          <a:xfrm rot="0">
            <a:off x="14083587" y="4725019"/>
            <a:ext cx="1807981" cy="294892"/>
          </a:xfrm>
          <a:prstGeom prst="rect">
            <a:avLst/>
          </a:prstGeom>
        </p:spPr>
        <p:txBody>
          <a:bodyPr anchor="t" rtlCol="false" tIns="0" lIns="0" bIns="0" rIns="0">
            <a:spAutoFit/>
          </a:bodyPr>
          <a:lstStyle/>
          <a:p>
            <a:pPr algn="ctr">
              <a:lnSpc>
                <a:spcPts val="2369"/>
              </a:lnSpc>
            </a:pPr>
            <a:r>
              <a:rPr lang="en-US" b="true" sz="1822" spc="91">
                <a:solidFill>
                  <a:srgbClr val="191919"/>
                </a:solidFill>
                <a:latin typeface="Aileron Ultra-Bold"/>
                <a:ea typeface="Aileron Ultra-Bold"/>
                <a:cs typeface="Aileron Ultra-Bold"/>
                <a:sym typeface="Aileron Ultra-Bold"/>
              </a:rPr>
              <a:t>WEEK 3</a:t>
            </a:r>
          </a:p>
        </p:txBody>
      </p:sp>
      <p:sp>
        <p:nvSpPr>
          <p:cNvPr name="AutoShape 8" id="8"/>
          <p:cNvSpPr/>
          <p:nvPr/>
        </p:nvSpPr>
        <p:spPr>
          <a:xfrm rot="0">
            <a:off x="6640673" y="5629242"/>
            <a:ext cx="9184341" cy="27480"/>
          </a:xfrm>
          <a:prstGeom prst="rect">
            <a:avLst/>
          </a:prstGeom>
          <a:solidFill>
            <a:srgbClr val="AAB8A7">
              <a:alpha val="80000"/>
            </a:srgbClr>
          </a:solidFill>
        </p:spPr>
      </p:sp>
      <p:sp>
        <p:nvSpPr>
          <p:cNvPr name="AutoShape 9" id="9"/>
          <p:cNvSpPr/>
          <p:nvPr/>
        </p:nvSpPr>
        <p:spPr>
          <a:xfrm rot="0">
            <a:off x="6640673" y="6531648"/>
            <a:ext cx="9184341" cy="27480"/>
          </a:xfrm>
          <a:prstGeom prst="rect">
            <a:avLst/>
          </a:prstGeom>
          <a:solidFill>
            <a:srgbClr val="AAB8A7">
              <a:alpha val="80000"/>
            </a:srgbClr>
          </a:solidFill>
        </p:spPr>
      </p:sp>
      <p:sp>
        <p:nvSpPr>
          <p:cNvPr name="AutoShape 10" id="10"/>
          <p:cNvSpPr/>
          <p:nvPr/>
        </p:nvSpPr>
        <p:spPr>
          <a:xfrm rot="0">
            <a:off x="6640673" y="7434659"/>
            <a:ext cx="9184341" cy="27480"/>
          </a:xfrm>
          <a:prstGeom prst="rect">
            <a:avLst/>
          </a:prstGeom>
          <a:solidFill>
            <a:srgbClr val="AAB8A7">
              <a:alpha val="80000"/>
            </a:srgbClr>
          </a:solidFill>
        </p:spPr>
      </p:sp>
      <p:grpSp>
        <p:nvGrpSpPr>
          <p:cNvPr name="Group 11" id="11"/>
          <p:cNvGrpSpPr/>
          <p:nvPr/>
        </p:nvGrpSpPr>
        <p:grpSpPr>
          <a:xfrm rot="0">
            <a:off x="6734058" y="5496688"/>
            <a:ext cx="8960287" cy="292587"/>
            <a:chOff x="0" y="0"/>
            <a:chExt cx="12445743" cy="406400"/>
          </a:xfrm>
        </p:grpSpPr>
        <p:sp>
          <p:nvSpPr>
            <p:cNvPr name="Freeform 12" id="12"/>
            <p:cNvSpPr/>
            <p:nvPr/>
          </p:nvSpPr>
          <p:spPr>
            <a:xfrm flipH="false" flipV="false" rot="0">
              <a:off x="17780" y="22860"/>
              <a:ext cx="12420343" cy="360680"/>
            </a:xfrm>
            <a:custGeom>
              <a:avLst/>
              <a:gdLst/>
              <a:ahLst/>
              <a:cxnLst/>
              <a:rect r="r" b="b" t="t" l="l"/>
              <a:pathLst>
                <a:path h="360680" w="12420343">
                  <a:moveTo>
                    <a:pt x="12420343" y="180340"/>
                  </a:moveTo>
                  <a:cubicBezTo>
                    <a:pt x="12420343" y="81280"/>
                    <a:pt x="12340333" y="0"/>
                    <a:pt x="12240003" y="0"/>
                  </a:cubicBezTo>
                  <a:lnTo>
                    <a:pt x="172720" y="0"/>
                  </a:lnTo>
                  <a:lnTo>
                    <a:pt x="172720" y="1270"/>
                  </a:lnTo>
                  <a:cubicBezTo>
                    <a:pt x="76200" y="5080"/>
                    <a:pt x="0" y="83820"/>
                    <a:pt x="0" y="180340"/>
                  </a:cubicBezTo>
                  <a:cubicBezTo>
                    <a:pt x="0" y="276860"/>
                    <a:pt x="77470" y="355600"/>
                    <a:pt x="172720" y="359410"/>
                  </a:cubicBezTo>
                  <a:lnTo>
                    <a:pt x="172720" y="360680"/>
                  </a:lnTo>
                  <a:lnTo>
                    <a:pt x="12240003" y="360680"/>
                  </a:lnTo>
                  <a:cubicBezTo>
                    <a:pt x="12339063" y="360680"/>
                    <a:pt x="12420343" y="279400"/>
                    <a:pt x="12420343" y="180340"/>
                  </a:cubicBezTo>
                  <a:close/>
                </a:path>
              </a:pathLst>
            </a:custGeom>
            <a:solidFill>
              <a:srgbClr val="433B40"/>
            </a:solidFill>
          </p:spPr>
        </p:sp>
      </p:grpSp>
      <p:grpSp>
        <p:nvGrpSpPr>
          <p:cNvPr name="Group 13" id="13"/>
          <p:cNvGrpSpPr/>
          <p:nvPr/>
        </p:nvGrpSpPr>
        <p:grpSpPr>
          <a:xfrm rot="0">
            <a:off x="9985870" y="6412834"/>
            <a:ext cx="5708475" cy="292587"/>
            <a:chOff x="0" y="0"/>
            <a:chExt cx="7929010" cy="406400"/>
          </a:xfrm>
        </p:grpSpPr>
        <p:sp>
          <p:nvSpPr>
            <p:cNvPr name="Freeform 14" id="14"/>
            <p:cNvSpPr/>
            <p:nvPr/>
          </p:nvSpPr>
          <p:spPr>
            <a:xfrm flipH="false" flipV="false" rot="0">
              <a:off x="17780" y="22860"/>
              <a:ext cx="7903611" cy="360680"/>
            </a:xfrm>
            <a:custGeom>
              <a:avLst/>
              <a:gdLst/>
              <a:ahLst/>
              <a:cxnLst/>
              <a:rect r="r" b="b" t="t" l="l"/>
              <a:pathLst>
                <a:path h="360680" w="7903611">
                  <a:moveTo>
                    <a:pt x="7903611" y="180340"/>
                  </a:moveTo>
                  <a:cubicBezTo>
                    <a:pt x="7903611" y="81280"/>
                    <a:pt x="7823601" y="0"/>
                    <a:pt x="7723271" y="0"/>
                  </a:cubicBezTo>
                  <a:lnTo>
                    <a:pt x="172720" y="0"/>
                  </a:lnTo>
                  <a:lnTo>
                    <a:pt x="172720" y="1270"/>
                  </a:lnTo>
                  <a:cubicBezTo>
                    <a:pt x="76200" y="5080"/>
                    <a:pt x="0" y="83820"/>
                    <a:pt x="0" y="180340"/>
                  </a:cubicBezTo>
                  <a:cubicBezTo>
                    <a:pt x="0" y="276860"/>
                    <a:pt x="77470" y="355600"/>
                    <a:pt x="172720" y="359410"/>
                  </a:cubicBezTo>
                  <a:lnTo>
                    <a:pt x="172720" y="360680"/>
                  </a:lnTo>
                  <a:lnTo>
                    <a:pt x="7723271" y="360680"/>
                  </a:lnTo>
                  <a:cubicBezTo>
                    <a:pt x="7822331" y="360680"/>
                    <a:pt x="7903611" y="279400"/>
                    <a:pt x="7903611" y="180340"/>
                  </a:cubicBezTo>
                  <a:close/>
                </a:path>
              </a:pathLst>
            </a:custGeom>
            <a:solidFill>
              <a:srgbClr val="5B5B5B"/>
            </a:solidFill>
          </p:spPr>
        </p:sp>
      </p:grpSp>
      <p:grpSp>
        <p:nvGrpSpPr>
          <p:cNvPr name="Group 15" id="15"/>
          <p:cNvGrpSpPr/>
          <p:nvPr/>
        </p:nvGrpSpPr>
        <p:grpSpPr>
          <a:xfrm rot="0">
            <a:off x="6736408" y="7324546"/>
            <a:ext cx="960680" cy="292587"/>
            <a:chOff x="0" y="0"/>
            <a:chExt cx="1334374" cy="406400"/>
          </a:xfrm>
        </p:grpSpPr>
        <p:sp>
          <p:nvSpPr>
            <p:cNvPr name="Freeform 16" id="16"/>
            <p:cNvSpPr/>
            <p:nvPr/>
          </p:nvSpPr>
          <p:spPr>
            <a:xfrm flipH="false" flipV="false" rot="0">
              <a:off x="17780" y="22860"/>
              <a:ext cx="1308974" cy="360680"/>
            </a:xfrm>
            <a:custGeom>
              <a:avLst/>
              <a:gdLst/>
              <a:ahLst/>
              <a:cxnLst/>
              <a:rect r="r" b="b" t="t" l="l"/>
              <a:pathLst>
                <a:path h="360680" w="1308974">
                  <a:moveTo>
                    <a:pt x="1308974" y="180340"/>
                  </a:moveTo>
                  <a:cubicBezTo>
                    <a:pt x="1308974" y="81280"/>
                    <a:pt x="1228964" y="0"/>
                    <a:pt x="1128634" y="0"/>
                  </a:cubicBezTo>
                  <a:lnTo>
                    <a:pt x="172720" y="0"/>
                  </a:lnTo>
                  <a:lnTo>
                    <a:pt x="172720" y="1270"/>
                  </a:lnTo>
                  <a:cubicBezTo>
                    <a:pt x="76200" y="5080"/>
                    <a:pt x="0" y="83820"/>
                    <a:pt x="0" y="180340"/>
                  </a:cubicBezTo>
                  <a:cubicBezTo>
                    <a:pt x="0" y="276860"/>
                    <a:pt x="77470" y="355600"/>
                    <a:pt x="172720" y="359410"/>
                  </a:cubicBezTo>
                  <a:lnTo>
                    <a:pt x="172720" y="360680"/>
                  </a:lnTo>
                  <a:lnTo>
                    <a:pt x="1128634" y="360680"/>
                  </a:lnTo>
                  <a:cubicBezTo>
                    <a:pt x="1227694" y="360680"/>
                    <a:pt x="1308974" y="279400"/>
                    <a:pt x="1308974" y="180340"/>
                  </a:cubicBezTo>
                  <a:close/>
                </a:path>
              </a:pathLst>
            </a:custGeom>
            <a:solidFill>
              <a:srgbClr val="898989"/>
            </a:solidFill>
          </p:spPr>
        </p:sp>
      </p:grpSp>
      <p:sp>
        <p:nvSpPr>
          <p:cNvPr name="TextBox 17" id="17"/>
          <p:cNvSpPr txBox="true"/>
          <p:nvPr/>
        </p:nvSpPr>
        <p:spPr>
          <a:xfrm rot="0">
            <a:off x="3631311" y="4725019"/>
            <a:ext cx="2389851" cy="294892"/>
          </a:xfrm>
          <a:prstGeom prst="rect">
            <a:avLst/>
          </a:prstGeom>
        </p:spPr>
        <p:txBody>
          <a:bodyPr anchor="t" rtlCol="false" tIns="0" lIns="0" bIns="0" rIns="0">
            <a:spAutoFit/>
          </a:bodyPr>
          <a:lstStyle/>
          <a:p>
            <a:pPr algn="r">
              <a:lnSpc>
                <a:spcPts val="2369"/>
              </a:lnSpc>
            </a:pPr>
            <a:r>
              <a:rPr lang="en-US" b="true" sz="1822" spc="91">
                <a:solidFill>
                  <a:srgbClr val="191919"/>
                </a:solidFill>
                <a:latin typeface="Aileron Ultra-Bold"/>
                <a:ea typeface="Aileron Ultra-Bold"/>
                <a:cs typeface="Aileron Ultra-Bold"/>
                <a:sym typeface="Aileron Ultra-Bold"/>
              </a:rPr>
              <a:t>TASKS</a:t>
            </a:r>
          </a:p>
        </p:txBody>
      </p:sp>
      <p:grpSp>
        <p:nvGrpSpPr>
          <p:cNvPr name="Group 18" id="18"/>
          <p:cNvGrpSpPr/>
          <p:nvPr/>
        </p:nvGrpSpPr>
        <p:grpSpPr>
          <a:xfrm rot="5400000">
            <a:off x="1996299" y="61101"/>
            <a:ext cx="3420094" cy="5355291"/>
            <a:chOff x="0" y="0"/>
            <a:chExt cx="900765" cy="1410447"/>
          </a:xfrm>
        </p:grpSpPr>
        <p:sp>
          <p:nvSpPr>
            <p:cNvPr name="Freeform 19" id="19"/>
            <p:cNvSpPr/>
            <p:nvPr/>
          </p:nvSpPr>
          <p:spPr>
            <a:xfrm flipH="false" flipV="false" rot="0">
              <a:off x="0" y="0"/>
              <a:ext cx="900765" cy="1410447"/>
            </a:xfrm>
            <a:custGeom>
              <a:avLst/>
              <a:gdLst/>
              <a:ahLst/>
              <a:cxnLst/>
              <a:rect r="r" b="b" t="t" l="l"/>
              <a:pathLst>
                <a:path h="1410447" w="900765">
                  <a:moveTo>
                    <a:pt x="0" y="0"/>
                  </a:moveTo>
                  <a:lnTo>
                    <a:pt x="900765" y="0"/>
                  </a:lnTo>
                  <a:lnTo>
                    <a:pt x="900765" y="1410447"/>
                  </a:lnTo>
                  <a:lnTo>
                    <a:pt x="0" y="1410447"/>
                  </a:lnTo>
                  <a:close/>
                </a:path>
              </a:pathLst>
            </a:custGeom>
            <a:solidFill>
              <a:srgbClr val="E6E6E6"/>
            </a:solidFill>
          </p:spPr>
        </p:sp>
        <p:sp>
          <p:nvSpPr>
            <p:cNvPr name="TextBox 20" id="20"/>
            <p:cNvSpPr txBox="true"/>
            <p:nvPr/>
          </p:nvSpPr>
          <p:spPr>
            <a:xfrm>
              <a:off x="0" y="-38100"/>
              <a:ext cx="900765" cy="1448547"/>
            </a:xfrm>
            <a:prstGeom prst="rect">
              <a:avLst/>
            </a:prstGeom>
          </p:spPr>
          <p:txBody>
            <a:bodyPr anchor="ctr" rtlCol="false" tIns="50800" lIns="50800" bIns="50800" rIns="50800"/>
            <a:lstStyle/>
            <a:p>
              <a:pPr algn="ctr">
                <a:lnSpc>
                  <a:spcPts val="2659"/>
                </a:lnSpc>
                <a:spcBef>
                  <a:spcPct val="0"/>
                </a:spcBef>
              </a:pPr>
            </a:p>
          </p:txBody>
        </p:sp>
      </p:grpSp>
      <p:sp>
        <p:nvSpPr>
          <p:cNvPr name="TextBox 21" id="21"/>
          <p:cNvSpPr txBox="true"/>
          <p:nvPr/>
        </p:nvSpPr>
        <p:spPr>
          <a:xfrm rot="0">
            <a:off x="4950104" y="2450546"/>
            <a:ext cx="12049232" cy="1878711"/>
          </a:xfrm>
          <a:prstGeom prst="rect">
            <a:avLst/>
          </a:prstGeom>
        </p:spPr>
        <p:txBody>
          <a:bodyPr anchor="t" rtlCol="false" tIns="0" lIns="0" bIns="0" rIns="0">
            <a:spAutoFit/>
          </a:bodyPr>
          <a:lstStyle/>
          <a:p>
            <a:pPr algn="just">
              <a:lnSpc>
                <a:spcPts val="3042"/>
              </a:lnSpc>
            </a:pPr>
            <a:r>
              <a:rPr lang="en-US" sz="1800" spc="36">
                <a:solidFill>
                  <a:srgbClr val="000000"/>
                </a:solidFill>
                <a:latin typeface="Lora"/>
                <a:ea typeface="Lora"/>
                <a:cs typeface="Lora"/>
                <a:sym typeface="Lora"/>
              </a:rPr>
              <a:t>The project spanned three weeks, each member focusing on specialized tasks. Lucas, our Back-End Developer, Dockerized the app, handled documentation, and integrated the payment system. William, the API Developer, focused on backend functionality. Pierre, the Front-End Developer, crafted captivating UIs. Their coordinated efforts led to Shaddow Bazaar—a seamless fusion of backend expertise, API architecture, and engaging frontend design.</a:t>
            </a:r>
          </a:p>
        </p:txBody>
      </p:sp>
      <p:sp>
        <p:nvSpPr>
          <p:cNvPr name="TextBox 22" id="22"/>
          <p:cNvSpPr txBox="true"/>
          <p:nvPr/>
        </p:nvSpPr>
        <p:spPr>
          <a:xfrm rot="0">
            <a:off x="4950104" y="1229658"/>
            <a:ext cx="4883366" cy="1085215"/>
          </a:xfrm>
          <a:prstGeom prst="rect">
            <a:avLst/>
          </a:prstGeom>
        </p:spPr>
        <p:txBody>
          <a:bodyPr anchor="t" rtlCol="false" tIns="0" lIns="0" bIns="0" rIns="0">
            <a:spAutoFit/>
          </a:bodyPr>
          <a:lstStyle/>
          <a:p>
            <a:pPr algn="just">
              <a:lnSpc>
                <a:spcPts val="8959"/>
              </a:lnSpc>
            </a:pPr>
            <a:r>
              <a:rPr lang="en-US" sz="6399" b="true">
                <a:solidFill>
                  <a:srgbClr val="000000"/>
                </a:solidFill>
                <a:latin typeface="Playfair Display 1 Bold"/>
                <a:ea typeface="Playfair Display 1 Bold"/>
                <a:cs typeface="Playfair Display 1 Bold"/>
                <a:sym typeface="Playfair Display 1 Bold"/>
              </a:rPr>
              <a:t>Planning</a:t>
            </a:r>
          </a:p>
        </p:txBody>
      </p:sp>
      <p:sp>
        <p:nvSpPr>
          <p:cNvPr name="AutoShape 23" id="23"/>
          <p:cNvSpPr/>
          <p:nvPr/>
        </p:nvSpPr>
        <p:spPr>
          <a:xfrm>
            <a:off x="-98612" y="1900562"/>
            <a:ext cx="4538496" cy="0"/>
          </a:xfrm>
          <a:prstGeom prst="line">
            <a:avLst/>
          </a:prstGeom>
          <a:ln cap="flat" w="38100">
            <a:solidFill>
              <a:srgbClr val="5B5B5B"/>
            </a:solidFill>
            <a:prstDash val="solid"/>
            <a:headEnd type="none" len="sm" w="sm"/>
            <a:tailEnd type="none" len="sm" w="sm"/>
          </a:ln>
        </p:spPr>
      </p:sp>
      <p:sp>
        <p:nvSpPr>
          <p:cNvPr name="TextBox 24" id="24"/>
          <p:cNvSpPr txBox="true"/>
          <p:nvPr/>
        </p:nvSpPr>
        <p:spPr>
          <a:xfrm rot="0">
            <a:off x="3063934" y="8166450"/>
            <a:ext cx="2957228" cy="311123"/>
          </a:xfrm>
          <a:prstGeom prst="rect">
            <a:avLst/>
          </a:prstGeom>
        </p:spPr>
        <p:txBody>
          <a:bodyPr anchor="t" rtlCol="false" tIns="0" lIns="0" bIns="0" rIns="0">
            <a:spAutoFit/>
          </a:bodyPr>
          <a:lstStyle/>
          <a:p>
            <a:pPr algn="r">
              <a:lnSpc>
                <a:spcPts val="2551"/>
              </a:lnSpc>
            </a:pPr>
            <a:r>
              <a:rPr lang="en-US" sz="1822" spc="91">
                <a:solidFill>
                  <a:srgbClr val="191919"/>
                </a:solidFill>
                <a:latin typeface="Aileron"/>
                <a:ea typeface="Aileron"/>
                <a:cs typeface="Aileron"/>
                <a:sym typeface="Aileron"/>
              </a:rPr>
              <a:t>Payment Integration</a:t>
            </a:r>
          </a:p>
        </p:txBody>
      </p:sp>
      <p:sp>
        <p:nvSpPr>
          <p:cNvPr name="AutoShape 25" id="25"/>
          <p:cNvSpPr/>
          <p:nvPr/>
        </p:nvSpPr>
        <p:spPr>
          <a:xfrm rot="0">
            <a:off x="6640673" y="8327321"/>
            <a:ext cx="9184341" cy="27480"/>
          </a:xfrm>
          <a:prstGeom prst="rect">
            <a:avLst/>
          </a:prstGeom>
          <a:solidFill>
            <a:srgbClr val="AAB8A7">
              <a:alpha val="80000"/>
            </a:srgbClr>
          </a:solidFill>
        </p:spPr>
      </p:sp>
      <p:grpSp>
        <p:nvGrpSpPr>
          <p:cNvPr name="Group 26" id="26"/>
          <p:cNvGrpSpPr/>
          <p:nvPr/>
        </p:nvGrpSpPr>
        <p:grpSpPr>
          <a:xfrm rot="0">
            <a:off x="14038340" y="8194768"/>
            <a:ext cx="1656005" cy="292587"/>
            <a:chOff x="0" y="0"/>
            <a:chExt cx="2300173" cy="406400"/>
          </a:xfrm>
        </p:grpSpPr>
        <p:sp>
          <p:nvSpPr>
            <p:cNvPr name="Freeform 27" id="27"/>
            <p:cNvSpPr/>
            <p:nvPr/>
          </p:nvSpPr>
          <p:spPr>
            <a:xfrm flipH="false" flipV="false" rot="0">
              <a:off x="17780" y="22860"/>
              <a:ext cx="2274773" cy="360680"/>
            </a:xfrm>
            <a:custGeom>
              <a:avLst/>
              <a:gdLst/>
              <a:ahLst/>
              <a:cxnLst/>
              <a:rect r="r" b="b" t="t" l="l"/>
              <a:pathLst>
                <a:path h="360680" w="2274773">
                  <a:moveTo>
                    <a:pt x="2274773" y="180340"/>
                  </a:moveTo>
                  <a:cubicBezTo>
                    <a:pt x="2274773" y="81280"/>
                    <a:pt x="2194763" y="0"/>
                    <a:pt x="2094433" y="0"/>
                  </a:cubicBezTo>
                  <a:lnTo>
                    <a:pt x="172720" y="0"/>
                  </a:lnTo>
                  <a:lnTo>
                    <a:pt x="172720" y="1270"/>
                  </a:lnTo>
                  <a:cubicBezTo>
                    <a:pt x="76200" y="5080"/>
                    <a:pt x="0" y="83820"/>
                    <a:pt x="0" y="180340"/>
                  </a:cubicBezTo>
                  <a:cubicBezTo>
                    <a:pt x="0" y="276860"/>
                    <a:pt x="77470" y="355600"/>
                    <a:pt x="172720" y="359410"/>
                  </a:cubicBezTo>
                  <a:lnTo>
                    <a:pt x="172720" y="360680"/>
                  </a:lnTo>
                  <a:lnTo>
                    <a:pt x="2094433" y="360680"/>
                  </a:lnTo>
                  <a:cubicBezTo>
                    <a:pt x="2193493" y="360680"/>
                    <a:pt x="2274773" y="279400"/>
                    <a:pt x="2274773" y="180340"/>
                  </a:cubicBezTo>
                  <a:close/>
                </a:path>
              </a:pathLst>
            </a:custGeom>
            <a:solidFill>
              <a:srgbClr val="BFBEBC"/>
            </a:solidFill>
          </p:spPr>
        </p:sp>
      </p:grpSp>
      <p:sp>
        <p:nvSpPr>
          <p:cNvPr name="TextBox 28" id="28"/>
          <p:cNvSpPr txBox="true"/>
          <p:nvPr/>
        </p:nvSpPr>
        <p:spPr>
          <a:xfrm rot="0">
            <a:off x="3063934" y="9059112"/>
            <a:ext cx="2957228" cy="311123"/>
          </a:xfrm>
          <a:prstGeom prst="rect">
            <a:avLst/>
          </a:prstGeom>
        </p:spPr>
        <p:txBody>
          <a:bodyPr anchor="t" rtlCol="false" tIns="0" lIns="0" bIns="0" rIns="0">
            <a:spAutoFit/>
          </a:bodyPr>
          <a:lstStyle/>
          <a:p>
            <a:pPr algn="r">
              <a:lnSpc>
                <a:spcPts val="2551"/>
              </a:lnSpc>
            </a:pPr>
            <a:r>
              <a:rPr lang="en-US" sz="1822" spc="91">
                <a:solidFill>
                  <a:srgbClr val="191919"/>
                </a:solidFill>
                <a:latin typeface="Aileron"/>
                <a:ea typeface="Aileron"/>
                <a:cs typeface="Aileron"/>
                <a:sym typeface="Aileron"/>
              </a:rPr>
              <a:t>Documentation</a:t>
            </a:r>
          </a:p>
        </p:txBody>
      </p:sp>
      <p:sp>
        <p:nvSpPr>
          <p:cNvPr name="AutoShape 29" id="29"/>
          <p:cNvSpPr/>
          <p:nvPr/>
        </p:nvSpPr>
        <p:spPr>
          <a:xfrm rot="0">
            <a:off x="6640673" y="9219983"/>
            <a:ext cx="9184341" cy="27480"/>
          </a:xfrm>
          <a:prstGeom prst="rect">
            <a:avLst/>
          </a:prstGeom>
          <a:solidFill>
            <a:srgbClr val="AAB8A7">
              <a:alpha val="80000"/>
            </a:srgbClr>
          </a:solidFill>
        </p:spPr>
      </p:sp>
      <p:grpSp>
        <p:nvGrpSpPr>
          <p:cNvPr name="Group 30" id="30"/>
          <p:cNvGrpSpPr/>
          <p:nvPr/>
        </p:nvGrpSpPr>
        <p:grpSpPr>
          <a:xfrm rot="0">
            <a:off x="10456281" y="7324546"/>
            <a:ext cx="570155" cy="292587"/>
            <a:chOff x="0" y="0"/>
            <a:chExt cx="791939" cy="406400"/>
          </a:xfrm>
        </p:grpSpPr>
        <p:sp>
          <p:nvSpPr>
            <p:cNvPr name="Freeform 31" id="31"/>
            <p:cNvSpPr/>
            <p:nvPr/>
          </p:nvSpPr>
          <p:spPr>
            <a:xfrm flipH="false" flipV="false" rot="0">
              <a:off x="17780" y="22860"/>
              <a:ext cx="766539" cy="360680"/>
            </a:xfrm>
            <a:custGeom>
              <a:avLst/>
              <a:gdLst/>
              <a:ahLst/>
              <a:cxnLst/>
              <a:rect r="r" b="b" t="t" l="l"/>
              <a:pathLst>
                <a:path h="360680" w="766539">
                  <a:moveTo>
                    <a:pt x="766539" y="180340"/>
                  </a:moveTo>
                  <a:cubicBezTo>
                    <a:pt x="766539" y="81280"/>
                    <a:pt x="686529" y="0"/>
                    <a:pt x="586199" y="0"/>
                  </a:cubicBezTo>
                  <a:lnTo>
                    <a:pt x="172720" y="0"/>
                  </a:lnTo>
                  <a:lnTo>
                    <a:pt x="172720" y="1270"/>
                  </a:lnTo>
                  <a:cubicBezTo>
                    <a:pt x="76200" y="5080"/>
                    <a:pt x="0" y="83820"/>
                    <a:pt x="0" y="180340"/>
                  </a:cubicBezTo>
                  <a:cubicBezTo>
                    <a:pt x="0" y="276860"/>
                    <a:pt x="77470" y="355600"/>
                    <a:pt x="172720" y="359410"/>
                  </a:cubicBezTo>
                  <a:lnTo>
                    <a:pt x="172720" y="360680"/>
                  </a:lnTo>
                  <a:lnTo>
                    <a:pt x="586199" y="360680"/>
                  </a:lnTo>
                  <a:cubicBezTo>
                    <a:pt x="685259" y="360680"/>
                    <a:pt x="766539" y="279400"/>
                    <a:pt x="766539" y="180340"/>
                  </a:cubicBezTo>
                  <a:close/>
                </a:path>
              </a:pathLst>
            </a:custGeom>
            <a:solidFill>
              <a:srgbClr val="898989"/>
            </a:solidFill>
          </p:spPr>
        </p:sp>
      </p:grpSp>
      <p:grpSp>
        <p:nvGrpSpPr>
          <p:cNvPr name="Group 32" id="32"/>
          <p:cNvGrpSpPr/>
          <p:nvPr/>
        </p:nvGrpSpPr>
        <p:grpSpPr>
          <a:xfrm rot="0">
            <a:off x="14600315" y="7324546"/>
            <a:ext cx="1094030" cy="292587"/>
            <a:chOff x="0" y="0"/>
            <a:chExt cx="1519596" cy="406400"/>
          </a:xfrm>
        </p:grpSpPr>
        <p:sp>
          <p:nvSpPr>
            <p:cNvPr name="Freeform 33" id="33"/>
            <p:cNvSpPr/>
            <p:nvPr/>
          </p:nvSpPr>
          <p:spPr>
            <a:xfrm flipH="false" flipV="false" rot="0">
              <a:off x="17780" y="22860"/>
              <a:ext cx="1494196" cy="360680"/>
            </a:xfrm>
            <a:custGeom>
              <a:avLst/>
              <a:gdLst/>
              <a:ahLst/>
              <a:cxnLst/>
              <a:rect r="r" b="b" t="t" l="l"/>
              <a:pathLst>
                <a:path h="360680" w="1494196">
                  <a:moveTo>
                    <a:pt x="1494196" y="180340"/>
                  </a:moveTo>
                  <a:cubicBezTo>
                    <a:pt x="1494196" y="81280"/>
                    <a:pt x="1414186" y="0"/>
                    <a:pt x="1313856" y="0"/>
                  </a:cubicBezTo>
                  <a:lnTo>
                    <a:pt x="172720" y="0"/>
                  </a:lnTo>
                  <a:lnTo>
                    <a:pt x="172720" y="1270"/>
                  </a:lnTo>
                  <a:cubicBezTo>
                    <a:pt x="76200" y="5080"/>
                    <a:pt x="0" y="83820"/>
                    <a:pt x="0" y="180340"/>
                  </a:cubicBezTo>
                  <a:cubicBezTo>
                    <a:pt x="0" y="276860"/>
                    <a:pt x="77470" y="355600"/>
                    <a:pt x="172720" y="359410"/>
                  </a:cubicBezTo>
                  <a:lnTo>
                    <a:pt x="172720" y="360680"/>
                  </a:lnTo>
                  <a:lnTo>
                    <a:pt x="1313856" y="360680"/>
                  </a:lnTo>
                  <a:cubicBezTo>
                    <a:pt x="1412915" y="360680"/>
                    <a:pt x="1494196" y="279400"/>
                    <a:pt x="1494196" y="180340"/>
                  </a:cubicBezTo>
                  <a:close/>
                </a:path>
              </a:pathLst>
            </a:custGeom>
            <a:solidFill>
              <a:srgbClr val="898989"/>
            </a:solidFill>
          </p:spPr>
        </p:sp>
      </p:grpSp>
      <p:grpSp>
        <p:nvGrpSpPr>
          <p:cNvPr name="Group 34" id="34"/>
          <p:cNvGrpSpPr/>
          <p:nvPr/>
        </p:nvGrpSpPr>
        <p:grpSpPr>
          <a:xfrm rot="0">
            <a:off x="7448433" y="9087430"/>
            <a:ext cx="8245912" cy="292587"/>
            <a:chOff x="0" y="0"/>
            <a:chExt cx="11453484" cy="406400"/>
          </a:xfrm>
        </p:grpSpPr>
        <p:sp>
          <p:nvSpPr>
            <p:cNvPr name="Freeform 35" id="35"/>
            <p:cNvSpPr/>
            <p:nvPr/>
          </p:nvSpPr>
          <p:spPr>
            <a:xfrm flipH="false" flipV="false" rot="0">
              <a:off x="17780" y="22860"/>
              <a:ext cx="11428083" cy="360680"/>
            </a:xfrm>
            <a:custGeom>
              <a:avLst/>
              <a:gdLst/>
              <a:ahLst/>
              <a:cxnLst/>
              <a:rect r="r" b="b" t="t" l="l"/>
              <a:pathLst>
                <a:path h="360680" w="11428083">
                  <a:moveTo>
                    <a:pt x="11428083" y="180340"/>
                  </a:moveTo>
                  <a:cubicBezTo>
                    <a:pt x="11428083" y="81280"/>
                    <a:pt x="11348074" y="0"/>
                    <a:pt x="11247743" y="0"/>
                  </a:cubicBezTo>
                  <a:lnTo>
                    <a:pt x="172720" y="0"/>
                  </a:lnTo>
                  <a:lnTo>
                    <a:pt x="172720" y="1270"/>
                  </a:lnTo>
                  <a:cubicBezTo>
                    <a:pt x="76200" y="5080"/>
                    <a:pt x="0" y="83820"/>
                    <a:pt x="0" y="180340"/>
                  </a:cubicBezTo>
                  <a:cubicBezTo>
                    <a:pt x="0" y="276860"/>
                    <a:pt x="77470" y="355600"/>
                    <a:pt x="172720" y="359410"/>
                  </a:cubicBezTo>
                  <a:lnTo>
                    <a:pt x="172720" y="360680"/>
                  </a:lnTo>
                  <a:lnTo>
                    <a:pt x="11247743" y="360680"/>
                  </a:lnTo>
                  <a:cubicBezTo>
                    <a:pt x="11346803" y="360680"/>
                    <a:pt x="11428083" y="279400"/>
                    <a:pt x="11428083" y="180340"/>
                  </a:cubicBezTo>
                  <a:close/>
                </a:path>
              </a:pathLst>
            </a:custGeom>
            <a:solidFill>
              <a:srgbClr val="DDDDDD"/>
            </a:solidFill>
          </p:spPr>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7882263" y="775119"/>
            <a:ext cx="9844583" cy="8736763"/>
            <a:chOff x="0" y="0"/>
            <a:chExt cx="13126110" cy="11649017"/>
          </a:xfrm>
        </p:grpSpPr>
        <p:sp>
          <p:nvSpPr>
            <p:cNvPr name="Freeform 3" id="3"/>
            <p:cNvSpPr/>
            <p:nvPr/>
          </p:nvSpPr>
          <p:spPr>
            <a:xfrm flipH="false" flipV="false" rot="0">
              <a:off x="0" y="0"/>
              <a:ext cx="6947814" cy="4268819"/>
            </a:xfrm>
            <a:custGeom>
              <a:avLst/>
              <a:gdLst/>
              <a:ahLst/>
              <a:cxnLst/>
              <a:rect r="r" b="b" t="t" l="l"/>
              <a:pathLst>
                <a:path h="4268819" w="6947814">
                  <a:moveTo>
                    <a:pt x="0" y="0"/>
                  </a:moveTo>
                  <a:lnTo>
                    <a:pt x="6947814" y="0"/>
                  </a:lnTo>
                  <a:lnTo>
                    <a:pt x="6947814" y="4268819"/>
                  </a:lnTo>
                  <a:lnTo>
                    <a:pt x="0" y="4268819"/>
                  </a:lnTo>
                  <a:lnTo>
                    <a:pt x="0" y="0"/>
                  </a:lnTo>
                  <a:close/>
                </a:path>
              </a:pathLst>
            </a:custGeom>
            <a:blipFill>
              <a:blip r:embed="rId2"/>
              <a:stretch>
                <a:fillRect l="0" t="-4218" r="0" b="-4218"/>
              </a:stretch>
            </a:blipFill>
          </p:spPr>
        </p:sp>
        <p:sp>
          <p:nvSpPr>
            <p:cNvPr name="Freeform 4" id="4"/>
            <p:cNvSpPr/>
            <p:nvPr/>
          </p:nvSpPr>
          <p:spPr>
            <a:xfrm flipH="false" flipV="false" rot="0">
              <a:off x="3026622" y="4515516"/>
              <a:ext cx="3921192" cy="2648931"/>
            </a:xfrm>
            <a:custGeom>
              <a:avLst/>
              <a:gdLst/>
              <a:ahLst/>
              <a:cxnLst/>
              <a:rect r="r" b="b" t="t" l="l"/>
              <a:pathLst>
                <a:path h="2648931" w="3921192">
                  <a:moveTo>
                    <a:pt x="0" y="0"/>
                  </a:moveTo>
                  <a:lnTo>
                    <a:pt x="3921192" y="0"/>
                  </a:lnTo>
                  <a:lnTo>
                    <a:pt x="3921192" y="2648931"/>
                  </a:lnTo>
                  <a:lnTo>
                    <a:pt x="0" y="2648931"/>
                  </a:lnTo>
                  <a:lnTo>
                    <a:pt x="0" y="0"/>
                  </a:lnTo>
                  <a:close/>
                </a:path>
              </a:pathLst>
            </a:custGeom>
            <a:blipFill>
              <a:blip r:embed="rId3"/>
              <a:stretch>
                <a:fillRect l="-10905" t="0" r="-10905" b="0"/>
              </a:stretch>
            </a:blipFill>
          </p:spPr>
        </p:sp>
        <p:sp>
          <p:nvSpPr>
            <p:cNvPr name="Freeform 5" id="5"/>
            <p:cNvSpPr/>
            <p:nvPr/>
          </p:nvSpPr>
          <p:spPr>
            <a:xfrm flipH="false" flipV="false" rot="0">
              <a:off x="0" y="4515516"/>
              <a:ext cx="2772622" cy="7133501"/>
            </a:xfrm>
            <a:custGeom>
              <a:avLst/>
              <a:gdLst/>
              <a:ahLst/>
              <a:cxnLst/>
              <a:rect r="r" b="b" t="t" l="l"/>
              <a:pathLst>
                <a:path h="7133501" w="2772622">
                  <a:moveTo>
                    <a:pt x="0" y="0"/>
                  </a:moveTo>
                  <a:lnTo>
                    <a:pt x="2772622" y="0"/>
                  </a:lnTo>
                  <a:lnTo>
                    <a:pt x="2772622" y="7133501"/>
                  </a:lnTo>
                  <a:lnTo>
                    <a:pt x="0" y="7133501"/>
                  </a:lnTo>
                  <a:lnTo>
                    <a:pt x="0" y="0"/>
                  </a:lnTo>
                  <a:close/>
                </a:path>
              </a:pathLst>
            </a:custGeom>
            <a:blipFill>
              <a:blip r:embed="rId4"/>
              <a:stretch>
                <a:fillRect l="-143083" t="0" r="-143083" b="0"/>
              </a:stretch>
            </a:blipFill>
          </p:spPr>
        </p:sp>
        <p:sp>
          <p:nvSpPr>
            <p:cNvPr name="Freeform 6" id="6"/>
            <p:cNvSpPr/>
            <p:nvPr/>
          </p:nvSpPr>
          <p:spPr>
            <a:xfrm flipH="false" flipV="false" rot="0">
              <a:off x="3046163" y="7370447"/>
              <a:ext cx="10079947" cy="4278570"/>
            </a:xfrm>
            <a:custGeom>
              <a:avLst/>
              <a:gdLst/>
              <a:ahLst/>
              <a:cxnLst/>
              <a:rect r="r" b="b" t="t" l="l"/>
              <a:pathLst>
                <a:path h="4278570" w="10079947">
                  <a:moveTo>
                    <a:pt x="0" y="0"/>
                  </a:moveTo>
                  <a:lnTo>
                    <a:pt x="10079947" y="0"/>
                  </a:lnTo>
                  <a:lnTo>
                    <a:pt x="10079947" y="4278570"/>
                  </a:lnTo>
                  <a:lnTo>
                    <a:pt x="0" y="4278570"/>
                  </a:lnTo>
                  <a:lnTo>
                    <a:pt x="0" y="0"/>
                  </a:lnTo>
                  <a:close/>
                </a:path>
              </a:pathLst>
            </a:custGeom>
            <a:blipFill>
              <a:blip r:embed="rId5"/>
              <a:stretch>
                <a:fillRect l="0" t="0" r="0" b="-22227"/>
              </a:stretch>
            </a:blipFill>
          </p:spPr>
        </p:sp>
        <p:sp>
          <p:nvSpPr>
            <p:cNvPr name="Freeform 7" id="7"/>
            <p:cNvSpPr/>
            <p:nvPr/>
          </p:nvSpPr>
          <p:spPr>
            <a:xfrm flipH="false" flipV="false" rot="0">
              <a:off x="7287728" y="0"/>
              <a:ext cx="5838383" cy="7198677"/>
            </a:xfrm>
            <a:custGeom>
              <a:avLst/>
              <a:gdLst/>
              <a:ahLst/>
              <a:cxnLst/>
              <a:rect r="r" b="b" t="t" l="l"/>
              <a:pathLst>
                <a:path h="7198677" w="5838383">
                  <a:moveTo>
                    <a:pt x="0" y="0"/>
                  </a:moveTo>
                  <a:lnTo>
                    <a:pt x="5838382" y="0"/>
                  </a:lnTo>
                  <a:lnTo>
                    <a:pt x="5838382" y="7198677"/>
                  </a:lnTo>
                  <a:lnTo>
                    <a:pt x="0" y="7198677"/>
                  </a:lnTo>
                  <a:lnTo>
                    <a:pt x="0" y="0"/>
                  </a:lnTo>
                  <a:close/>
                </a:path>
              </a:pathLst>
            </a:custGeom>
            <a:blipFill>
              <a:blip r:embed="rId6"/>
              <a:stretch>
                <a:fillRect l="0" t="0" r="0" b="0"/>
              </a:stretch>
            </a:blipFill>
          </p:spPr>
        </p:sp>
      </p:grpSp>
      <p:sp>
        <p:nvSpPr>
          <p:cNvPr name="TextBox 8" id="8"/>
          <p:cNvSpPr txBox="true"/>
          <p:nvPr/>
        </p:nvSpPr>
        <p:spPr>
          <a:xfrm rot="-5400000">
            <a:off x="-3107855" y="5577089"/>
            <a:ext cx="7914455" cy="874395"/>
          </a:xfrm>
          <a:prstGeom prst="rect">
            <a:avLst/>
          </a:prstGeom>
        </p:spPr>
        <p:txBody>
          <a:bodyPr anchor="t" rtlCol="false" tIns="0" lIns="0" bIns="0" rIns="0">
            <a:spAutoFit/>
          </a:bodyPr>
          <a:lstStyle/>
          <a:p>
            <a:pPr algn="l">
              <a:lnSpc>
                <a:spcPts val="6719"/>
              </a:lnSpc>
            </a:pPr>
            <a:r>
              <a:rPr lang="en-US" sz="6399" b="true">
                <a:solidFill>
                  <a:srgbClr val="000000"/>
                </a:solidFill>
                <a:latin typeface="Playfair Display 1 Bold"/>
                <a:ea typeface="Playfair Display 1 Bold"/>
                <a:cs typeface="Playfair Display 1 Bold"/>
                <a:sym typeface="Playfair Display 1 Bold"/>
              </a:rPr>
              <a:t>Project Organization</a:t>
            </a:r>
          </a:p>
        </p:txBody>
      </p:sp>
      <p:sp>
        <p:nvSpPr>
          <p:cNvPr name="AutoShape 9" id="9"/>
          <p:cNvSpPr/>
          <p:nvPr/>
        </p:nvSpPr>
        <p:spPr>
          <a:xfrm>
            <a:off x="932184" y="-816534"/>
            <a:ext cx="0" cy="2873593"/>
          </a:xfrm>
          <a:prstGeom prst="line">
            <a:avLst/>
          </a:prstGeom>
          <a:ln cap="flat" w="38100">
            <a:solidFill>
              <a:srgbClr val="5B5B5B"/>
            </a:solidFill>
            <a:prstDash val="solid"/>
            <a:headEnd type="none" len="sm" w="sm"/>
            <a:tailEnd type="none" len="sm" w="sm"/>
          </a:ln>
        </p:spPr>
      </p:sp>
      <p:grpSp>
        <p:nvGrpSpPr>
          <p:cNvPr name="Group 10" id="10"/>
          <p:cNvGrpSpPr/>
          <p:nvPr/>
        </p:nvGrpSpPr>
        <p:grpSpPr>
          <a:xfrm rot="0">
            <a:off x="2370697" y="1233640"/>
            <a:ext cx="4669331" cy="2183874"/>
            <a:chOff x="0" y="0"/>
            <a:chExt cx="6225775" cy="2911832"/>
          </a:xfrm>
        </p:grpSpPr>
        <p:grpSp>
          <p:nvGrpSpPr>
            <p:cNvPr name="Group 11" id="11"/>
            <p:cNvGrpSpPr/>
            <p:nvPr/>
          </p:nvGrpSpPr>
          <p:grpSpPr>
            <a:xfrm rot="5400000">
              <a:off x="1656971" y="-1656971"/>
              <a:ext cx="2911832" cy="6225775"/>
              <a:chOff x="0" y="0"/>
              <a:chExt cx="575177" cy="1229783"/>
            </a:xfrm>
          </p:grpSpPr>
          <p:sp>
            <p:nvSpPr>
              <p:cNvPr name="Freeform 12" id="12"/>
              <p:cNvSpPr/>
              <p:nvPr/>
            </p:nvSpPr>
            <p:spPr>
              <a:xfrm flipH="false" flipV="false" rot="0">
                <a:off x="0" y="0"/>
                <a:ext cx="575177" cy="1229783"/>
              </a:xfrm>
              <a:custGeom>
                <a:avLst/>
                <a:gdLst/>
                <a:ahLst/>
                <a:cxnLst/>
                <a:rect r="r" b="b" t="t" l="l"/>
                <a:pathLst>
                  <a:path h="1229783" w="575177">
                    <a:moveTo>
                      <a:pt x="0" y="0"/>
                    </a:moveTo>
                    <a:lnTo>
                      <a:pt x="575177" y="0"/>
                    </a:lnTo>
                    <a:lnTo>
                      <a:pt x="575177" y="1229783"/>
                    </a:lnTo>
                    <a:lnTo>
                      <a:pt x="0" y="1229783"/>
                    </a:lnTo>
                    <a:close/>
                  </a:path>
                </a:pathLst>
              </a:custGeom>
              <a:solidFill>
                <a:srgbClr val="E6E6E6"/>
              </a:solidFill>
            </p:spPr>
          </p:sp>
          <p:sp>
            <p:nvSpPr>
              <p:cNvPr name="TextBox 13" id="13"/>
              <p:cNvSpPr txBox="true"/>
              <p:nvPr/>
            </p:nvSpPr>
            <p:spPr>
              <a:xfrm>
                <a:off x="0" y="-38100"/>
                <a:ext cx="575177" cy="1267883"/>
              </a:xfrm>
              <a:prstGeom prst="rect">
                <a:avLst/>
              </a:prstGeom>
            </p:spPr>
            <p:txBody>
              <a:bodyPr anchor="ctr" rtlCol="false" tIns="50800" lIns="50800" bIns="50800" rIns="50800"/>
              <a:lstStyle/>
              <a:p>
                <a:pPr algn="ctr">
                  <a:lnSpc>
                    <a:spcPts val="2659"/>
                  </a:lnSpc>
                  <a:spcBef>
                    <a:spcPct val="0"/>
                  </a:spcBef>
                </a:pPr>
              </a:p>
            </p:txBody>
          </p:sp>
        </p:grpSp>
        <p:sp>
          <p:nvSpPr>
            <p:cNvPr name="TextBox 14" id="14"/>
            <p:cNvSpPr txBox="true"/>
            <p:nvPr/>
          </p:nvSpPr>
          <p:spPr>
            <a:xfrm rot="0">
              <a:off x="517461" y="726894"/>
              <a:ext cx="5190853" cy="1372320"/>
            </a:xfrm>
            <a:prstGeom prst="rect">
              <a:avLst/>
            </a:prstGeom>
          </p:spPr>
          <p:txBody>
            <a:bodyPr anchor="t" rtlCol="false" tIns="0" lIns="0" bIns="0" rIns="0">
              <a:spAutoFit/>
            </a:bodyPr>
            <a:lstStyle/>
            <a:p>
              <a:pPr algn="ctr">
                <a:lnSpc>
                  <a:spcPts val="4311"/>
                </a:lnSpc>
              </a:pPr>
              <a:r>
                <a:rPr lang="en-US" b="true" sz="2799" i="true">
                  <a:solidFill>
                    <a:srgbClr val="000000"/>
                  </a:solidFill>
                  <a:latin typeface="Playfair Display 2 Bold Italics"/>
                  <a:ea typeface="Playfair Display 2 Bold Italics"/>
                  <a:cs typeface="Playfair Display 2 Bold Italics"/>
                  <a:sym typeface="Playfair Display 2 Bold Italics"/>
                </a:rPr>
                <a:t>“ C’est de </a:t>
              </a:r>
            </a:p>
            <a:p>
              <a:pPr algn="ctr">
                <a:lnSpc>
                  <a:spcPts val="4311"/>
                </a:lnSpc>
              </a:pPr>
              <a:r>
                <a:rPr lang="en-US" b="true" sz="2799" i="true">
                  <a:solidFill>
                    <a:srgbClr val="000000"/>
                  </a:solidFill>
                  <a:latin typeface="Playfair Display 2 Bold Italics"/>
                  <a:ea typeface="Playfair Display 2 Bold Italics"/>
                  <a:cs typeface="Playfair Display 2 Bold Italics"/>
                  <a:sym typeface="Playfair Display 2 Bold Italics"/>
                </a:rPr>
                <a:t>la m*rde “</a:t>
              </a:r>
            </a:p>
          </p:txBody>
        </p:sp>
      </p:grpSp>
      <p:sp>
        <p:nvSpPr>
          <p:cNvPr name="TextBox 15" id="15"/>
          <p:cNvSpPr txBox="true"/>
          <p:nvPr/>
        </p:nvSpPr>
        <p:spPr>
          <a:xfrm rot="0">
            <a:off x="2124770" y="4414380"/>
            <a:ext cx="5161187" cy="5154422"/>
          </a:xfrm>
          <a:prstGeom prst="rect">
            <a:avLst/>
          </a:prstGeom>
        </p:spPr>
        <p:txBody>
          <a:bodyPr anchor="t" rtlCol="false" tIns="0" lIns="0" bIns="0" rIns="0">
            <a:spAutoFit/>
          </a:bodyPr>
          <a:lstStyle/>
          <a:p>
            <a:pPr algn="ctr">
              <a:lnSpc>
                <a:spcPts val="3183"/>
              </a:lnSpc>
            </a:pPr>
            <a:r>
              <a:rPr lang="en-US" sz="1599" spc="14">
                <a:solidFill>
                  <a:srgbClr val="000000"/>
                </a:solidFill>
                <a:latin typeface="Open Sans"/>
                <a:ea typeface="Open Sans"/>
                <a:cs typeface="Open Sans"/>
                <a:sym typeface="Open Sans"/>
              </a:rPr>
              <a:t>The organization of our project was meticulously orchestrated across multiple platforms, fostering seamless collaboration and efficient task management. </a:t>
            </a:r>
          </a:p>
          <a:p>
            <a:pPr algn="ctr">
              <a:lnSpc>
                <a:spcPts val="3183"/>
              </a:lnSpc>
            </a:pPr>
            <a:r>
              <a:rPr lang="en-US" sz="1599" spc="14">
                <a:solidFill>
                  <a:srgbClr val="000000"/>
                </a:solidFill>
                <a:latin typeface="Open Sans"/>
                <a:ea typeface="Open Sans"/>
                <a:cs typeface="Open Sans"/>
                <a:sym typeface="Open Sans"/>
              </a:rPr>
              <a:t>Discord served as our virtual workspace, facilitating real-time communication and brainstorming sessions. </a:t>
            </a:r>
          </a:p>
          <a:p>
            <a:pPr algn="ctr">
              <a:lnSpc>
                <a:spcPts val="3183"/>
              </a:lnSpc>
            </a:pPr>
            <a:r>
              <a:rPr lang="en-US" sz="1599" spc="14">
                <a:solidFill>
                  <a:srgbClr val="000000"/>
                </a:solidFill>
                <a:latin typeface="Open Sans"/>
                <a:ea typeface="Open Sans"/>
                <a:cs typeface="Open Sans"/>
                <a:sym typeface="Open Sans"/>
              </a:rPr>
              <a:t>GitHub, coupled with GitHub Projects, became our digital headquarters, housing our repository and meticulously curated project boards. </a:t>
            </a:r>
          </a:p>
          <a:p>
            <a:pPr algn="ctr">
              <a:lnSpc>
                <a:spcPts val="3183"/>
              </a:lnSpc>
            </a:pPr>
            <a:r>
              <a:rPr lang="en-US" sz="1599" spc="14">
                <a:solidFill>
                  <a:srgbClr val="000000"/>
                </a:solidFill>
                <a:latin typeface="Open Sans"/>
                <a:ea typeface="Open Sans"/>
                <a:cs typeface="Open Sans"/>
                <a:sym typeface="Open Sans"/>
              </a:rPr>
              <a:t>Face-to-face interactions further enriched our teamwork, allowing for dynamic discussions and rapid decision-making.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165312" y="-136612"/>
            <a:ext cx="7574867" cy="7848092"/>
            <a:chOff x="0" y="0"/>
            <a:chExt cx="1995027" cy="2066987"/>
          </a:xfrm>
        </p:grpSpPr>
        <p:sp>
          <p:nvSpPr>
            <p:cNvPr name="Freeform 3" id="3"/>
            <p:cNvSpPr/>
            <p:nvPr/>
          </p:nvSpPr>
          <p:spPr>
            <a:xfrm flipH="false" flipV="false" rot="0">
              <a:off x="0" y="0"/>
              <a:ext cx="1995027" cy="2066987"/>
            </a:xfrm>
            <a:custGeom>
              <a:avLst/>
              <a:gdLst/>
              <a:ahLst/>
              <a:cxnLst/>
              <a:rect r="r" b="b" t="t" l="l"/>
              <a:pathLst>
                <a:path h="2066987" w="1995027">
                  <a:moveTo>
                    <a:pt x="0" y="0"/>
                  </a:moveTo>
                  <a:lnTo>
                    <a:pt x="1995027" y="0"/>
                  </a:lnTo>
                  <a:lnTo>
                    <a:pt x="1995027" y="2066987"/>
                  </a:lnTo>
                  <a:lnTo>
                    <a:pt x="0" y="2066987"/>
                  </a:lnTo>
                  <a:close/>
                </a:path>
              </a:pathLst>
            </a:custGeom>
            <a:solidFill>
              <a:srgbClr val="E6E6E6"/>
            </a:solidFill>
          </p:spPr>
        </p:sp>
        <p:sp>
          <p:nvSpPr>
            <p:cNvPr name="TextBox 4" id="4"/>
            <p:cNvSpPr txBox="true"/>
            <p:nvPr/>
          </p:nvSpPr>
          <p:spPr>
            <a:xfrm>
              <a:off x="0" y="-38100"/>
              <a:ext cx="1995027" cy="2105087"/>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5400000">
            <a:off x="2563179" y="2067209"/>
            <a:ext cx="4750720" cy="7069832"/>
            <a:chOff x="0" y="0"/>
            <a:chExt cx="1251218" cy="1862013"/>
          </a:xfrm>
        </p:grpSpPr>
        <p:sp>
          <p:nvSpPr>
            <p:cNvPr name="Freeform 6" id="6"/>
            <p:cNvSpPr/>
            <p:nvPr/>
          </p:nvSpPr>
          <p:spPr>
            <a:xfrm flipH="false" flipV="false" rot="0">
              <a:off x="0" y="0"/>
              <a:ext cx="1251218" cy="1862013"/>
            </a:xfrm>
            <a:custGeom>
              <a:avLst/>
              <a:gdLst/>
              <a:ahLst/>
              <a:cxnLst/>
              <a:rect r="r" b="b" t="t" l="l"/>
              <a:pathLst>
                <a:path h="1862013" w="1251218">
                  <a:moveTo>
                    <a:pt x="0" y="0"/>
                  </a:moveTo>
                  <a:lnTo>
                    <a:pt x="1251218" y="0"/>
                  </a:lnTo>
                  <a:lnTo>
                    <a:pt x="1251218" y="1862013"/>
                  </a:lnTo>
                  <a:lnTo>
                    <a:pt x="0" y="1862013"/>
                  </a:lnTo>
                  <a:close/>
                </a:path>
              </a:pathLst>
            </a:custGeom>
            <a:solidFill>
              <a:srgbClr val="EFEFEF"/>
            </a:solidFill>
          </p:spPr>
        </p:sp>
        <p:sp>
          <p:nvSpPr>
            <p:cNvPr name="TextBox 7" id="7"/>
            <p:cNvSpPr txBox="true"/>
            <p:nvPr/>
          </p:nvSpPr>
          <p:spPr>
            <a:xfrm>
              <a:off x="0" y="-38100"/>
              <a:ext cx="1251218" cy="1900113"/>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0">
            <a:off x="1403623" y="1338641"/>
            <a:ext cx="7740377" cy="1483045"/>
            <a:chOff x="0" y="0"/>
            <a:chExt cx="10320503" cy="1977393"/>
          </a:xfrm>
        </p:grpSpPr>
        <p:sp>
          <p:nvSpPr>
            <p:cNvPr name="TextBox 9" id="9"/>
            <p:cNvSpPr txBox="true"/>
            <p:nvPr/>
          </p:nvSpPr>
          <p:spPr>
            <a:xfrm rot="0">
              <a:off x="0" y="287867"/>
              <a:ext cx="9667892" cy="1408853"/>
            </a:xfrm>
            <a:prstGeom prst="rect">
              <a:avLst/>
            </a:prstGeom>
          </p:spPr>
          <p:txBody>
            <a:bodyPr anchor="t" rtlCol="false" tIns="0" lIns="0" bIns="0" rIns="0">
              <a:spAutoFit/>
            </a:bodyPr>
            <a:lstStyle/>
            <a:p>
              <a:pPr algn="l">
                <a:lnSpc>
                  <a:spcPts val="8959"/>
                </a:lnSpc>
              </a:pPr>
              <a:r>
                <a:rPr lang="en-US" sz="6399" b="true">
                  <a:solidFill>
                    <a:srgbClr val="000000"/>
                  </a:solidFill>
                  <a:latin typeface="Playfair Display 1 Bold"/>
                  <a:ea typeface="Playfair Display 1 Bold"/>
                  <a:cs typeface="Playfair Display 1 Bold"/>
                  <a:sym typeface="Playfair Display 1 Bold"/>
                </a:rPr>
                <a:t>Database Overview</a:t>
              </a:r>
            </a:p>
          </p:txBody>
        </p:sp>
        <p:sp>
          <p:nvSpPr>
            <p:cNvPr name="TextBox 10" id="10"/>
            <p:cNvSpPr txBox="true"/>
            <p:nvPr/>
          </p:nvSpPr>
          <p:spPr>
            <a:xfrm rot="0">
              <a:off x="0" y="-47625"/>
              <a:ext cx="10320503" cy="449792"/>
            </a:xfrm>
            <a:prstGeom prst="rect">
              <a:avLst/>
            </a:prstGeom>
          </p:spPr>
          <p:txBody>
            <a:bodyPr anchor="t" rtlCol="false" tIns="0" lIns="0" bIns="0" rIns="0">
              <a:spAutoFit/>
            </a:bodyPr>
            <a:lstStyle/>
            <a:p>
              <a:pPr algn="l">
                <a:lnSpc>
                  <a:spcPts val="2800"/>
                </a:lnSpc>
              </a:pPr>
              <a:r>
                <a:rPr lang="en-US" sz="2000" spc="88">
                  <a:solidFill>
                    <a:srgbClr val="000000"/>
                  </a:solidFill>
                  <a:latin typeface="Open Sans"/>
                  <a:ea typeface="Open Sans"/>
                  <a:cs typeface="Open Sans"/>
                  <a:sym typeface="Open Sans"/>
                </a:rPr>
                <a:t>POSTGRES</a:t>
              </a:r>
            </a:p>
          </p:txBody>
        </p:sp>
        <p:sp>
          <p:nvSpPr>
            <p:cNvPr name="AutoShape 11" id="11"/>
            <p:cNvSpPr/>
            <p:nvPr/>
          </p:nvSpPr>
          <p:spPr>
            <a:xfrm>
              <a:off x="0" y="1951993"/>
              <a:ext cx="3550088" cy="0"/>
            </a:xfrm>
            <a:prstGeom prst="line">
              <a:avLst/>
            </a:prstGeom>
            <a:ln cap="flat" w="50800">
              <a:solidFill>
                <a:srgbClr val="5B5B5B"/>
              </a:solidFill>
              <a:prstDash val="solid"/>
              <a:headEnd type="none" len="sm" w="sm"/>
              <a:tailEnd type="none" len="sm" w="sm"/>
            </a:ln>
          </p:spPr>
        </p:sp>
      </p:grpSp>
      <p:sp>
        <p:nvSpPr>
          <p:cNvPr name="Freeform 12" id="12"/>
          <p:cNvSpPr/>
          <p:nvPr/>
        </p:nvSpPr>
        <p:spPr>
          <a:xfrm flipH="false" flipV="false" rot="0">
            <a:off x="7175895" y="2821686"/>
            <a:ext cx="10083405" cy="7064389"/>
          </a:xfrm>
          <a:custGeom>
            <a:avLst/>
            <a:gdLst/>
            <a:ahLst/>
            <a:cxnLst/>
            <a:rect r="r" b="b" t="t" l="l"/>
            <a:pathLst>
              <a:path h="7064389" w="10083405">
                <a:moveTo>
                  <a:pt x="0" y="0"/>
                </a:moveTo>
                <a:lnTo>
                  <a:pt x="10083405" y="0"/>
                </a:lnTo>
                <a:lnTo>
                  <a:pt x="10083405" y="7064389"/>
                </a:lnTo>
                <a:lnTo>
                  <a:pt x="0" y="7064389"/>
                </a:lnTo>
                <a:lnTo>
                  <a:pt x="0" y="0"/>
                </a:lnTo>
                <a:close/>
              </a:path>
            </a:pathLst>
          </a:custGeom>
          <a:blipFill>
            <a:blip r:embed="rId2"/>
            <a:stretch>
              <a:fillRect l="0" t="0" r="0" b="0"/>
            </a:stretch>
          </a:blipFill>
        </p:spPr>
      </p:sp>
      <p:sp>
        <p:nvSpPr>
          <p:cNvPr name="TextBox 13" id="13"/>
          <p:cNvSpPr txBox="true"/>
          <p:nvPr/>
        </p:nvSpPr>
        <p:spPr>
          <a:xfrm rot="0">
            <a:off x="2056118" y="4097861"/>
            <a:ext cx="5764842" cy="3477006"/>
          </a:xfrm>
          <a:prstGeom prst="rect">
            <a:avLst/>
          </a:prstGeom>
        </p:spPr>
        <p:txBody>
          <a:bodyPr anchor="t" rtlCol="false" tIns="0" lIns="0" bIns="0" rIns="0">
            <a:spAutoFit/>
          </a:bodyPr>
          <a:lstStyle/>
          <a:p>
            <a:pPr algn="ctr">
              <a:lnSpc>
                <a:spcPts val="3132"/>
              </a:lnSpc>
            </a:pPr>
            <a:r>
              <a:rPr lang="en-US" sz="1800" spc="48">
                <a:solidFill>
                  <a:srgbClr val="000000"/>
                </a:solidFill>
                <a:latin typeface="Open Sans"/>
                <a:ea typeface="Open Sans"/>
                <a:cs typeface="Open Sans"/>
                <a:sym typeface="Open Sans"/>
              </a:rPr>
              <a:t>Our project leverages PostgreSQL, a robust relational database management system, to store and manage data efficiently. The database schema encompasses various tables interconnected through well-defined relationships, ensuring seamless data retrieval and manipulation. These relationships enable intricate data querying and manipulation, facilitating the seamless functioning of our application.</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5400000">
            <a:off x="108028" y="-59447"/>
            <a:ext cx="3922458" cy="3029964"/>
            <a:chOff x="0" y="0"/>
            <a:chExt cx="1033075" cy="798015"/>
          </a:xfrm>
        </p:grpSpPr>
        <p:sp>
          <p:nvSpPr>
            <p:cNvPr name="Freeform 3" id="3"/>
            <p:cNvSpPr/>
            <p:nvPr/>
          </p:nvSpPr>
          <p:spPr>
            <a:xfrm flipH="false" flipV="false" rot="0">
              <a:off x="0" y="0"/>
              <a:ext cx="1033075" cy="798015"/>
            </a:xfrm>
            <a:custGeom>
              <a:avLst/>
              <a:gdLst/>
              <a:ahLst/>
              <a:cxnLst/>
              <a:rect r="r" b="b" t="t" l="l"/>
              <a:pathLst>
                <a:path h="798015" w="1033075">
                  <a:moveTo>
                    <a:pt x="0" y="0"/>
                  </a:moveTo>
                  <a:lnTo>
                    <a:pt x="1033075" y="0"/>
                  </a:lnTo>
                  <a:lnTo>
                    <a:pt x="1033075" y="798015"/>
                  </a:lnTo>
                  <a:lnTo>
                    <a:pt x="0" y="798015"/>
                  </a:lnTo>
                  <a:close/>
                </a:path>
              </a:pathLst>
            </a:custGeom>
            <a:solidFill>
              <a:srgbClr val="E6E6E6"/>
            </a:solidFill>
          </p:spPr>
        </p:sp>
        <p:sp>
          <p:nvSpPr>
            <p:cNvPr name="TextBox 4" id="4"/>
            <p:cNvSpPr txBox="true"/>
            <p:nvPr/>
          </p:nvSpPr>
          <p:spPr>
            <a:xfrm>
              <a:off x="0" y="-38100"/>
              <a:ext cx="1033075" cy="836115"/>
            </a:xfrm>
            <a:prstGeom prst="rect">
              <a:avLst/>
            </a:prstGeom>
          </p:spPr>
          <p:txBody>
            <a:bodyPr anchor="ctr" rtlCol="false" tIns="50800" lIns="50800" bIns="50800" rIns="50800"/>
            <a:lstStyle/>
            <a:p>
              <a:pPr algn="ctr">
                <a:lnSpc>
                  <a:spcPts val="2659"/>
                </a:lnSpc>
                <a:spcBef>
                  <a:spcPct val="0"/>
                </a:spcBef>
              </a:pPr>
            </a:p>
          </p:txBody>
        </p:sp>
      </p:grpSp>
      <p:grpSp>
        <p:nvGrpSpPr>
          <p:cNvPr name="Group 5" id="5"/>
          <p:cNvGrpSpPr/>
          <p:nvPr/>
        </p:nvGrpSpPr>
        <p:grpSpPr>
          <a:xfrm rot="5400000">
            <a:off x="2052048" y="3972193"/>
            <a:ext cx="3267680" cy="4092843"/>
            <a:chOff x="0" y="0"/>
            <a:chExt cx="860624" cy="1077950"/>
          </a:xfrm>
        </p:grpSpPr>
        <p:sp>
          <p:nvSpPr>
            <p:cNvPr name="Freeform 6" id="6"/>
            <p:cNvSpPr/>
            <p:nvPr/>
          </p:nvSpPr>
          <p:spPr>
            <a:xfrm flipH="false" flipV="false" rot="0">
              <a:off x="0" y="0"/>
              <a:ext cx="860624" cy="1077950"/>
            </a:xfrm>
            <a:custGeom>
              <a:avLst/>
              <a:gdLst/>
              <a:ahLst/>
              <a:cxnLst/>
              <a:rect r="r" b="b" t="t" l="l"/>
              <a:pathLst>
                <a:path h="1077950" w="860624">
                  <a:moveTo>
                    <a:pt x="0" y="0"/>
                  </a:moveTo>
                  <a:lnTo>
                    <a:pt x="860624" y="0"/>
                  </a:lnTo>
                  <a:lnTo>
                    <a:pt x="860624" y="1077950"/>
                  </a:lnTo>
                  <a:lnTo>
                    <a:pt x="0" y="1077950"/>
                  </a:lnTo>
                  <a:close/>
                </a:path>
              </a:pathLst>
            </a:custGeom>
            <a:solidFill>
              <a:srgbClr val="E6E6E6"/>
            </a:solidFill>
          </p:spPr>
        </p:sp>
        <p:sp>
          <p:nvSpPr>
            <p:cNvPr name="TextBox 7" id="7"/>
            <p:cNvSpPr txBox="true"/>
            <p:nvPr/>
          </p:nvSpPr>
          <p:spPr>
            <a:xfrm>
              <a:off x="0" y="-38100"/>
              <a:ext cx="860624" cy="1116050"/>
            </a:xfrm>
            <a:prstGeom prst="rect">
              <a:avLst/>
            </a:prstGeom>
          </p:spPr>
          <p:txBody>
            <a:bodyPr anchor="ctr" rtlCol="false" tIns="50800" lIns="50800" bIns="50800" rIns="50800"/>
            <a:lstStyle/>
            <a:p>
              <a:pPr algn="ctr">
                <a:lnSpc>
                  <a:spcPts val="2659"/>
                </a:lnSpc>
                <a:spcBef>
                  <a:spcPct val="0"/>
                </a:spcBef>
              </a:pPr>
            </a:p>
          </p:txBody>
        </p:sp>
      </p:grpSp>
      <p:grpSp>
        <p:nvGrpSpPr>
          <p:cNvPr name="Group 8" id="8"/>
          <p:cNvGrpSpPr/>
          <p:nvPr/>
        </p:nvGrpSpPr>
        <p:grpSpPr>
          <a:xfrm rot="5400000">
            <a:off x="12968555" y="3975844"/>
            <a:ext cx="3267680" cy="4085540"/>
            <a:chOff x="0" y="0"/>
            <a:chExt cx="860624" cy="1076027"/>
          </a:xfrm>
        </p:grpSpPr>
        <p:sp>
          <p:nvSpPr>
            <p:cNvPr name="Freeform 9" id="9"/>
            <p:cNvSpPr/>
            <p:nvPr/>
          </p:nvSpPr>
          <p:spPr>
            <a:xfrm flipH="false" flipV="false" rot="0">
              <a:off x="0" y="0"/>
              <a:ext cx="860624" cy="1076027"/>
            </a:xfrm>
            <a:custGeom>
              <a:avLst/>
              <a:gdLst/>
              <a:ahLst/>
              <a:cxnLst/>
              <a:rect r="r" b="b" t="t" l="l"/>
              <a:pathLst>
                <a:path h="1076027" w="860624">
                  <a:moveTo>
                    <a:pt x="0" y="0"/>
                  </a:moveTo>
                  <a:lnTo>
                    <a:pt x="860624" y="0"/>
                  </a:lnTo>
                  <a:lnTo>
                    <a:pt x="860624" y="1076027"/>
                  </a:lnTo>
                  <a:lnTo>
                    <a:pt x="0" y="1076027"/>
                  </a:lnTo>
                  <a:close/>
                </a:path>
              </a:pathLst>
            </a:custGeom>
            <a:solidFill>
              <a:srgbClr val="E6E6E6"/>
            </a:solidFill>
          </p:spPr>
        </p:sp>
        <p:sp>
          <p:nvSpPr>
            <p:cNvPr name="TextBox 10" id="10"/>
            <p:cNvSpPr txBox="true"/>
            <p:nvPr/>
          </p:nvSpPr>
          <p:spPr>
            <a:xfrm>
              <a:off x="0" y="-38100"/>
              <a:ext cx="860624" cy="1114127"/>
            </a:xfrm>
            <a:prstGeom prst="rect">
              <a:avLst/>
            </a:prstGeom>
          </p:spPr>
          <p:txBody>
            <a:bodyPr anchor="ctr" rtlCol="false" tIns="50800" lIns="50800" bIns="50800" rIns="50800"/>
            <a:lstStyle/>
            <a:p>
              <a:pPr algn="ctr">
                <a:lnSpc>
                  <a:spcPts val="2659"/>
                </a:lnSpc>
                <a:spcBef>
                  <a:spcPct val="0"/>
                </a:spcBef>
              </a:pPr>
            </a:p>
          </p:txBody>
        </p:sp>
      </p:grpSp>
      <p:grpSp>
        <p:nvGrpSpPr>
          <p:cNvPr name="Group 11" id="11"/>
          <p:cNvGrpSpPr/>
          <p:nvPr/>
        </p:nvGrpSpPr>
        <p:grpSpPr>
          <a:xfrm rot="5400000">
            <a:off x="7668493" y="3984457"/>
            <a:ext cx="3267680" cy="4068315"/>
            <a:chOff x="0" y="0"/>
            <a:chExt cx="860624" cy="1071490"/>
          </a:xfrm>
        </p:grpSpPr>
        <p:sp>
          <p:nvSpPr>
            <p:cNvPr name="Freeform 12" id="12"/>
            <p:cNvSpPr/>
            <p:nvPr/>
          </p:nvSpPr>
          <p:spPr>
            <a:xfrm flipH="false" flipV="false" rot="0">
              <a:off x="0" y="0"/>
              <a:ext cx="860624" cy="1071490"/>
            </a:xfrm>
            <a:custGeom>
              <a:avLst/>
              <a:gdLst/>
              <a:ahLst/>
              <a:cxnLst/>
              <a:rect r="r" b="b" t="t" l="l"/>
              <a:pathLst>
                <a:path h="1071490" w="860624">
                  <a:moveTo>
                    <a:pt x="0" y="0"/>
                  </a:moveTo>
                  <a:lnTo>
                    <a:pt x="860624" y="0"/>
                  </a:lnTo>
                  <a:lnTo>
                    <a:pt x="860624" y="1071490"/>
                  </a:lnTo>
                  <a:lnTo>
                    <a:pt x="0" y="1071490"/>
                  </a:lnTo>
                  <a:close/>
                </a:path>
              </a:pathLst>
            </a:custGeom>
            <a:solidFill>
              <a:srgbClr val="E6E6E6"/>
            </a:solidFill>
          </p:spPr>
        </p:sp>
        <p:sp>
          <p:nvSpPr>
            <p:cNvPr name="TextBox 13" id="13"/>
            <p:cNvSpPr txBox="true"/>
            <p:nvPr/>
          </p:nvSpPr>
          <p:spPr>
            <a:xfrm>
              <a:off x="0" y="-38100"/>
              <a:ext cx="860624" cy="1109590"/>
            </a:xfrm>
            <a:prstGeom prst="rect">
              <a:avLst/>
            </a:prstGeom>
          </p:spPr>
          <p:txBody>
            <a:bodyPr anchor="ctr" rtlCol="false" tIns="50800" lIns="50800" bIns="50800" rIns="50800"/>
            <a:lstStyle/>
            <a:p>
              <a:pPr algn="ctr">
                <a:lnSpc>
                  <a:spcPts val="2659"/>
                </a:lnSpc>
                <a:spcBef>
                  <a:spcPct val="0"/>
                </a:spcBef>
              </a:pPr>
            </a:p>
          </p:txBody>
        </p:sp>
      </p:grpSp>
      <p:sp>
        <p:nvSpPr>
          <p:cNvPr name="AutoShape 14" id="14"/>
          <p:cNvSpPr/>
          <p:nvPr/>
        </p:nvSpPr>
        <p:spPr>
          <a:xfrm>
            <a:off x="8896278" y="1036828"/>
            <a:ext cx="0" cy="1793191"/>
          </a:xfrm>
          <a:prstGeom prst="line">
            <a:avLst/>
          </a:prstGeom>
          <a:ln cap="flat" w="38100">
            <a:solidFill>
              <a:srgbClr val="5B5B5B"/>
            </a:solidFill>
            <a:prstDash val="solid"/>
            <a:headEnd type="none" len="sm" w="sm"/>
            <a:tailEnd type="none" len="sm" w="sm"/>
          </a:ln>
        </p:spPr>
      </p:sp>
      <p:sp>
        <p:nvSpPr>
          <p:cNvPr name="Freeform 15" id="15"/>
          <p:cNvSpPr/>
          <p:nvPr/>
        </p:nvSpPr>
        <p:spPr>
          <a:xfrm flipH="false" flipV="false" rot="0">
            <a:off x="1866198" y="4062694"/>
            <a:ext cx="3267680" cy="3267680"/>
          </a:xfrm>
          <a:custGeom>
            <a:avLst/>
            <a:gdLst/>
            <a:ahLst/>
            <a:cxnLst/>
            <a:rect r="r" b="b" t="t" l="l"/>
            <a:pathLst>
              <a:path h="3267680" w="3267680">
                <a:moveTo>
                  <a:pt x="0" y="0"/>
                </a:moveTo>
                <a:lnTo>
                  <a:pt x="3267680" y="0"/>
                </a:lnTo>
                <a:lnTo>
                  <a:pt x="3267680" y="3267680"/>
                </a:lnTo>
                <a:lnTo>
                  <a:pt x="0" y="3267680"/>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6" id="16"/>
          <p:cNvSpPr/>
          <p:nvPr/>
        </p:nvSpPr>
        <p:spPr>
          <a:xfrm flipH="false" flipV="false" rot="0">
            <a:off x="7247385" y="4064464"/>
            <a:ext cx="3297786" cy="3297786"/>
          </a:xfrm>
          <a:custGeom>
            <a:avLst/>
            <a:gdLst/>
            <a:ahLst/>
            <a:cxnLst/>
            <a:rect r="r" b="b" t="t" l="l"/>
            <a:pathLst>
              <a:path h="3297786" w="3297786">
                <a:moveTo>
                  <a:pt x="0" y="0"/>
                </a:moveTo>
                <a:lnTo>
                  <a:pt x="3297786" y="0"/>
                </a:lnTo>
                <a:lnTo>
                  <a:pt x="3297786" y="3297785"/>
                </a:lnTo>
                <a:lnTo>
                  <a:pt x="0" y="3297785"/>
                </a:lnTo>
                <a:lnTo>
                  <a:pt x="0" y="0"/>
                </a:lnTo>
                <a:close/>
              </a:path>
            </a:pathLst>
          </a:custGeom>
          <a:blipFill>
            <a:blip r:embed="rId4"/>
            <a:stretch>
              <a:fillRect l="0" t="0" r="0" b="0"/>
            </a:stretch>
          </a:blipFill>
        </p:spPr>
      </p:sp>
      <p:sp>
        <p:nvSpPr>
          <p:cNvPr name="Freeform 17" id="17"/>
          <p:cNvSpPr/>
          <p:nvPr/>
        </p:nvSpPr>
        <p:spPr>
          <a:xfrm flipH="false" flipV="false" rot="0">
            <a:off x="12665359" y="4040634"/>
            <a:ext cx="3367303" cy="3250978"/>
          </a:xfrm>
          <a:custGeom>
            <a:avLst/>
            <a:gdLst/>
            <a:ahLst/>
            <a:cxnLst/>
            <a:rect r="r" b="b" t="t" l="l"/>
            <a:pathLst>
              <a:path h="3250978" w="3367303">
                <a:moveTo>
                  <a:pt x="0" y="0"/>
                </a:moveTo>
                <a:lnTo>
                  <a:pt x="3367303" y="0"/>
                </a:lnTo>
                <a:lnTo>
                  <a:pt x="3367303" y="3250978"/>
                </a:lnTo>
                <a:lnTo>
                  <a:pt x="0" y="325097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8" id="18"/>
          <p:cNvSpPr txBox="true"/>
          <p:nvPr/>
        </p:nvSpPr>
        <p:spPr>
          <a:xfrm rot="0">
            <a:off x="9235741" y="951103"/>
            <a:ext cx="8023559" cy="1878711"/>
          </a:xfrm>
          <a:prstGeom prst="rect">
            <a:avLst/>
          </a:prstGeom>
        </p:spPr>
        <p:txBody>
          <a:bodyPr anchor="t" rtlCol="false" tIns="0" lIns="0" bIns="0" rIns="0">
            <a:spAutoFit/>
          </a:bodyPr>
          <a:lstStyle/>
          <a:p>
            <a:pPr algn="l">
              <a:lnSpc>
                <a:spcPts val="3042"/>
              </a:lnSpc>
            </a:pPr>
            <a:r>
              <a:rPr lang="en-US" sz="1800" spc="36">
                <a:solidFill>
                  <a:srgbClr val="000000"/>
                </a:solidFill>
                <a:latin typeface="Lora"/>
                <a:ea typeface="Lora"/>
                <a:cs typeface="Lora"/>
                <a:sym typeface="Lora"/>
              </a:rPr>
              <a:t>Shaddow Bazaar's API is meticulously designed to adhere to REST standards, ensuring efficiency and robustness in data exchange. Implemented with Symfony framework, it offers comprehensive endpoints for user management, product handling, and order processing. With clear status codes and detailed documentation.</a:t>
            </a:r>
          </a:p>
        </p:txBody>
      </p:sp>
      <p:sp>
        <p:nvSpPr>
          <p:cNvPr name="TextBox 19" id="19"/>
          <p:cNvSpPr txBox="true"/>
          <p:nvPr/>
        </p:nvSpPr>
        <p:spPr>
          <a:xfrm rot="0">
            <a:off x="1028700" y="611329"/>
            <a:ext cx="7497625" cy="2218690"/>
          </a:xfrm>
          <a:prstGeom prst="rect">
            <a:avLst/>
          </a:prstGeom>
        </p:spPr>
        <p:txBody>
          <a:bodyPr anchor="t" rtlCol="false" tIns="0" lIns="0" bIns="0" rIns="0">
            <a:spAutoFit/>
          </a:bodyPr>
          <a:lstStyle/>
          <a:p>
            <a:pPr algn="l">
              <a:lnSpc>
                <a:spcPts val="8959"/>
              </a:lnSpc>
            </a:pPr>
            <a:r>
              <a:rPr lang="en-US" sz="6399" b="true">
                <a:solidFill>
                  <a:srgbClr val="000000"/>
                </a:solidFill>
                <a:latin typeface="Playfair Display 1 Bold"/>
                <a:ea typeface="Playfair Display 1 Bold"/>
                <a:cs typeface="Playfair Display 1 Bold"/>
                <a:sym typeface="Playfair Display 1 Bold"/>
              </a:rPr>
              <a:t>Exploring the </a:t>
            </a:r>
          </a:p>
          <a:p>
            <a:pPr algn="l">
              <a:lnSpc>
                <a:spcPts val="8959"/>
              </a:lnSpc>
            </a:pPr>
            <a:r>
              <a:rPr lang="en-US" sz="6399" b="true">
                <a:solidFill>
                  <a:srgbClr val="000000"/>
                </a:solidFill>
                <a:latin typeface="Playfair Display 1 Bold"/>
                <a:ea typeface="Playfair Display 1 Bold"/>
                <a:cs typeface="Playfair Display 1 Bold"/>
                <a:sym typeface="Playfair Display 1 Bold"/>
              </a:rPr>
              <a:t>API</a:t>
            </a:r>
          </a:p>
        </p:txBody>
      </p:sp>
      <p:sp>
        <p:nvSpPr>
          <p:cNvPr name="TextBox 20" id="20"/>
          <p:cNvSpPr txBox="true"/>
          <p:nvPr/>
        </p:nvSpPr>
        <p:spPr>
          <a:xfrm rot="0">
            <a:off x="1607072" y="8473857"/>
            <a:ext cx="3786961" cy="925830"/>
          </a:xfrm>
          <a:prstGeom prst="rect">
            <a:avLst/>
          </a:prstGeom>
        </p:spPr>
        <p:txBody>
          <a:bodyPr anchor="t" rtlCol="false" tIns="0" lIns="0" bIns="0" rIns="0">
            <a:spAutoFit/>
          </a:bodyPr>
          <a:lstStyle/>
          <a:p>
            <a:pPr algn="ctr">
              <a:lnSpc>
                <a:spcPts val="2520"/>
              </a:lnSpc>
            </a:pPr>
            <a:r>
              <a:rPr lang="en-US" sz="1800" spc="48">
                <a:solidFill>
                  <a:srgbClr val="000000"/>
                </a:solidFill>
                <a:latin typeface="Open Sans"/>
                <a:ea typeface="Open Sans"/>
                <a:cs typeface="Open Sans"/>
                <a:sym typeface="Open Sans"/>
              </a:rPr>
              <a:t>Manages user registration, authentication, and profile updates efficiently.</a:t>
            </a:r>
          </a:p>
        </p:txBody>
      </p:sp>
      <p:sp>
        <p:nvSpPr>
          <p:cNvPr name="TextBox 21" id="21"/>
          <p:cNvSpPr txBox="true"/>
          <p:nvPr/>
        </p:nvSpPr>
        <p:spPr>
          <a:xfrm rot="0">
            <a:off x="12833296" y="8473857"/>
            <a:ext cx="3538197" cy="925830"/>
          </a:xfrm>
          <a:prstGeom prst="rect">
            <a:avLst/>
          </a:prstGeom>
        </p:spPr>
        <p:txBody>
          <a:bodyPr anchor="t" rtlCol="false" tIns="0" lIns="0" bIns="0" rIns="0">
            <a:spAutoFit/>
          </a:bodyPr>
          <a:lstStyle/>
          <a:p>
            <a:pPr algn="ctr">
              <a:lnSpc>
                <a:spcPts val="2520"/>
              </a:lnSpc>
            </a:pPr>
            <a:r>
              <a:rPr lang="en-US" sz="1800" spc="48">
                <a:solidFill>
                  <a:srgbClr val="000000"/>
                </a:solidFill>
                <a:latin typeface="Open Sans"/>
                <a:ea typeface="Open Sans"/>
                <a:cs typeface="Open Sans"/>
                <a:sym typeface="Open Sans"/>
              </a:rPr>
              <a:t>Streamlines order placement, retrieval, and detailed order information for users.</a:t>
            </a:r>
          </a:p>
        </p:txBody>
      </p:sp>
      <p:sp>
        <p:nvSpPr>
          <p:cNvPr name="TextBox 22" id="22"/>
          <p:cNvSpPr txBox="true"/>
          <p:nvPr/>
        </p:nvSpPr>
        <p:spPr>
          <a:xfrm rot="0">
            <a:off x="2069257" y="7928679"/>
            <a:ext cx="2861562" cy="405765"/>
          </a:xfrm>
          <a:prstGeom prst="rect">
            <a:avLst/>
          </a:prstGeom>
        </p:spPr>
        <p:txBody>
          <a:bodyPr anchor="t" rtlCol="false" tIns="0" lIns="0" bIns="0" rIns="0">
            <a:spAutoFit/>
          </a:bodyPr>
          <a:lstStyle/>
          <a:p>
            <a:pPr algn="ctr">
              <a:lnSpc>
                <a:spcPts val="3359"/>
              </a:lnSpc>
            </a:pPr>
            <a:r>
              <a:rPr lang="en-US" sz="2400" b="true">
                <a:solidFill>
                  <a:srgbClr val="000000"/>
                </a:solidFill>
                <a:latin typeface="Playfair Display 1 Bold"/>
                <a:ea typeface="Playfair Display 1 Bold"/>
                <a:cs typeface="Playfair Display 1 Bold"/>
                <a:sym typeface="Playfair Display 1 Bold"/>
              </a:rPr>
              <a:t>Users</a:t>
            </a:r>
          </a:p>
        </p:txBody>
      </p:sp>
      <p:sp>
        <p:nvSpPr>
          <p:cNvPr name="TextBox 23" id="23"/>
          <p:cNvSpPr txBox="true"/>
          <p:nvPr/>
        </p:nvSpPr>
        <p:spPr>
          <a:xfrm rot="0">
            <a:off x="7207931" y="8473857"/>
            <a:ext cx="3554443" cy="1240155"/>
          </a:xfrm>
          <a:prstGeom prst="rect">
            <a:avLst/>
          </a:prstGeom>
        </p:spPr>
        <p:txBody>
          <a:bodyPr anchor="t" rtlCol="false" tIns="0" lIns="0" bIns="0" rIns="0">
            <a:spAutoFit/>
          </a:bodyPr>
          <a:lstStyle/>
          <a:p>
            <a:pPr algn="ctr">
              <a:lnSpc>
                <a:spcPts val="2520"/>
              </a:lnSpc>
            </a:pPr>
            <a:r>
              <a:rPr lang="en-US" sz="1800" spc="48">
                <a:solidFill>
                  <a:srgbClr val="000000"/>
                </a:solidFill>
                <a:latin typeface="Open Sans"/>
                <a:ea typeface="Open Sans"/>
                <a:cs typeface="Open Sans"/>
                <a:sym typeface="Open Sans"/>
              </a:rPr>
              <a:t>Facilitates seamless browsing, retrieval, addition, modification, and deletion of products.</a:t>
            </a:r>
          </a:p>
        </p:txBody>
      </p:sp>
      <p:sp>
        <p:nvSpPr>
          <p:cNvPr name="TextBox 24" id="24"/>
          <p:cNvSpPr txBox="true"/>
          <p:nvPr/>
        </p:nvSpPr>
        <p:spPr>
          <a:xfrm rot="0">
            <a:off x="7553858" y="7928679"/>
            <a:ext cx="2861562" cy="405765"/>
          </a:xfrm>
          <a:prstGeom prst="rect">
            <a:avLst/>
          </a:prstGeom>
        </p:spPr>
        <p:txBody>
          <a:bodyPr anchor="t" rtlCol="false" tIns="0" lIns="0" bIns="0" rIns="0">
            <a:spAutoFit/>
          </a:bodyPr>
          <a:lstStyle/>
          <a:p>
            <a:pPr algn="ctr">
              <a:lnSpc>
                <a:spcPts val="3359"/>
              </a:lnSpc>
            </a:pPr>
            <a:r>
              <a:rPr lang="en-US" sz="2400" b="true">
                <a:solidFill>
                  <a:srgbClr val="000000"/>
                </a:solidFill>
                <a:latin typeface="Playfair Display 1 Bold"/>
                <a:ea typeface="Playfair Display 1 Bold"/>
                <a:cs typeface="Playfair Display 1 Bold"/>
                <a:sym typeface="Playfair Display 1 Bold"/>
              </a:rPr>
              <a:t>Catalog &amp; Cart</a:t>
            </a:r>
          </a:p>
        </p:txBody>
      </p:sp>
      <p:sp>
        <p:nvSpPr>
          <p:cNvPr name="TextBox 25" id="25"/>
          <p:cNvSpPr txBox="true"/>
          <p:nvPr/>
        </p:nvSpPr>
        <p:spPr>
          <a:xfrm rot="0">
            <a:off x="13171100" y="7928679"/>
            <a:ext cx="2861562" cy="405765"/>
          </a:xfrm>
          <a:prstGeom prst="rect">
            <a:avLst/>
          </a:prstGeom>
        </p:spPr>
        <p:txBody>
          <a:bodyPr anchor="t" rtlCol="false" tIns="0" lIns="0" bIns="0" rIns="0">
            <a:spAutoFit/>
          </a:bodyPr>
          <a:lstStyle/>
          <a:p>
            <a:pPr algn="ctr">
              <a:lnSpc>
                <a:spcPts val="3359"/>
              </a:lnSpc>
            </a:pPr>
            <a:r>
              <a:rPr lang="en-US" sz="2400" b="true">
                <a:solidFill>
                  <a:srgbClr val="000000"/>
                </a:solidFill>
                <a:latin typeface="Playfair Display 1 Bold"/>
                <a:ea typeface="Playfair Display 1 Bold"/>
                <a:cs typeface="Playfair Display 1 Bold"/>
                <a:sym typeface="Playfair Display 1 Bold"/>
              </a:rPr>
              <a:t>Orders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DAGFY-p97QI</dc:identifier>
  <dcterms:modified xsi:type="dcterms:W3CDTF">2011-08-01T06:04:30Z</dcterms:modified>
  <cp:revision>1</cp:revision>
  <dc:title>Shaddow Bazaar</dc:title>
</cp:coreProperties>
</file>

<file path=docProps/thumbnail.jpeg>
</file>